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diagrams/layout2.xml" ContentType="application/vnd.openxmlformats-officedocument.drawingml.diagramLayout+xml"/>
  <Override PartName="/ppt/diagrams/layout1.xml" ContentType="application/vnd.openxmlformats-officedocument.drawingml.diagramLayout+xml"/>
  <Override PartName="/ppt/notesSlides/notesSlide6.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75" r:id="rId5"/>
    <p:sldId id="261" r:id="rId6"/>
    <p:sldId id="269" r:id="rId7"/>
    <p:sldId id="276" r:id="rId8"/>
    <p:sldId id="278" r:id="rId9"/>
    <p:sldId id="288" r:id="rId10"/>
    <p:sldId id="279" r:id="rId11"/>
    <p:sldId id="280" r:id="rId12"/>
    <p:sldId id="289" r:id="rId13"/>
    <p:sldId id="282" r:id="rId14"/>
    <p:sldId id="284" r:id="rId15"/>
    <p:sldId id="285" r:id="rId16"/>
    <p:sldId id="286" r:id="rId17"/>
    <p:sldId id="287" r:id="rId18"/>
    <p:sldId id="262" r:id="rId19"/>
    <p:sldId id="281" r:id="rId20"/>
    <p:sldId id="272" r:id="rId21"/>
    <p:sldId id="264" r:id="rId22"/>
    <p:sldId id="270" r:id="rId2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336699"/>
    <a:srgbClr val="F2F2F2"/>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14" autoAdjust="0"/>
    <p:restoredTop sz="95827" autoAdjust="0"/>
  </p:normalViewPr>
  <p:slideViewPr>
    <p:cSldViewPr>
      <p:cViewPr>
        <p:scale>
          <a:sx n="80" d="100"/>
          <a:sy n="80" d="100"/>
        </p:scale>
        <p:origin x="-114"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doughnutChart>
        <c:varyColors val="1"/>
        <c:ser>
          <c:idx val="0"/>
          <c:order val="0"/>
          <c:tx>
            <c:strRef>
              <c:f>Sheet1!$B$1</c:f>
              <c:strCache>
                <c:ptCount val="1"/>
                <c:pt idx="0">
                  <c:v>销售额</c:v>
                </c:pt>
              </c:strCache>
            </c:strRef>
          </c:tx>
          <c:dPt>
            <c:idx val="0"/>
            <c:spPr>
              <a:solidFill>
                <a:schemeClr val="bg1">
                  <a:lumMod val="85000"/>
                </a:schemeClr>
              </a:solidFill>
            </c:spPr>
          </c:dPt>
          <c:dPt>
            <c:idx val="1"/>
            <c:spPr>
              <a:solidFill>
                <a:schemeClr val="bg1">
                  <a:lumMod val="65000"/>
                </a:schemeClr>
              </a:solidFill>
            </c:spPr>
          </c:dPt>
          <c:cat>
            <c:strRef>
              <c:f>Sheet1!$A$2:$A$5</c:f>
              <c:strCache>
                <c:ptCount val="1"/>
                <c:pt idx="0">
                  <c:v>第一季度</c:v>
                </c:pt>
              </c:strCache>
            </c:strRef>
          </c:cat>
          <c:val>
            <c:numRef>
              <c:f>Sheet1!$B$2:$B$5</c:f>
              <c:numCache>
                <c:formatCode>g\!/"通""用""格""式"</c:formatCode>
                <c:ptCount val="4"/>
                <c:pt idx="0">
                  <c:v>8.2000000000000011</c:v>
                </c:pt>
                <c:pt idx="1">
                  <c:v>3.2</c:v>
                </c:pt>
              </c:numCache>
            </c:numRef>
          </c:val>
        </c:ser>
        <c:firstSliceAng val="0"/>
        <c:holeSize val="80"/>
      </c:doughnutChart>
    </c:plotArea>
    <c:plotVisOnly val="1"/>
    <c:dispBlanksAs val="zero"/>
  </c:chart>
  <c:txPr>
    <a:bodyPr/>
    <a:lstStyle/>
    <a:p>
      <a:pPr>
        <a:defRPr sz="1800">
          <a:solidFill>
            <a:schemeClr val="bg1">
              <a:lumMod val="50000"/>
            </a:schemeClr>
          </a:solidFill>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doughnutChart>
        <c:varyColors val="1"/>
        <c:ser>
          <c:idx val="0"/>
          <c:order val="0"/>
          <c:tx>
            <c:strRef>
              <c:f>Sheet1!$B$1</c:f>
              <c:strCache>
                <c:ptCount val="1"/>
                <c:pt idx="0">
                  <c:v>销售额</c:v>
                </c:pt>
              </c:strCache>
            </c:strRef>
          </c:tx>
          <c:dPt>
            <c:idx val="0"/>
            <c:spPr>
              <a:solidFill>
                <a:schemeClr val="bg1">
                  <a:lumMod val="85000"/>
                </a:schemeClr>
              </a:solidFill>
            </c:spPr>
          </c:dPt>
          <c:dPt>
            <c:idx val="1"/>
            <c:spPr>
              <a:solidFill>
                <a:srgbClr val="FF0000"/>
              </a:solidFill>
            </c:spPr>
          </c:dPt>
          <c:cat>
            <c:strRef>
              <c:f>Sheet1!$A$2:$A$5</c:f>
              <c:strCache>
                <c:ptCount val="1"/>
                <c:pt idx="0">
                  <c:v>第一季度</c:v>
                </c:pt>
              </c:strCache>
            </c:strRef>
          </c:cat>
          <c:val>
            <c:numRef>
              <c:f>Sheet1!$B$2:$B$5</c:f>
              <c:numCache>
                <c:formatCode>g/"通""用""格""式"</c:formatCode>
                <c:ptCount val="4"/>
                <c:pt idx="0">
                  <c:v>12</c:v>
                </c:pt>
                <c:pt idx="1">
                  <c:v>3.2</c:v>
                </c:pt>
              </c:numCache>
            </c:numRef>
          </c:val>
        </c:ser>
        <c:firstSliceAng val="0"/>
        <c:holeSize val="80"/>
      </c:doughnutChart>
      <c:spPr>
        <a:noFill/>
        <a:ln w="25400">
          <a:noFill/>
        </a:ln>
      </c:spPr>
    </c:plotArea>
    <c:plotVisOnly val="1"/>
    <c:dispBlanksAs val="zero"/>
  </c:chart>
  <c:txPr>
    <a:bodyPr/>
    <a:lstStyle/>
    <a:p>
      <a:pPr>
        <a:defRPr sz="1800">
          <a:solidFill>
            <a:schemeClr val="bg1">
              <a:lumMod val="50000"/>
            </a:schemeClr>
          </a:solidFill>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doughnutChart>
        <c:varyColors val="1"/>
        <c:ser>
          <c:idx val="0"/>
          <c:order val="0"/>
          <c:tx>
            <c:strRef>
              <c:f>Sheet1!$B$1</c:f>
              <c:strCache>
                <c:ptCount val="1"/>
                <c:pt idx="0">
                  <c:v>销售额</c:v>
                </c:pt>
              </c:strCache>
            </c:strRef>
          </c:tx>
          <c:dPt>
            <c:idx val="0"/>
            <c:spPr>
              <a:solidFill>
                <a:schemeClr val="bg1">
                  <a:lumMod val="85000"/>
                </a:schemeClr>
              </a:solidFill>
            </c:spPr>
          </c:dPt>
          <c:dPt>
            <c:idx val="1"/>
            <c:spPr>
              <a:solidFill>
                <a:srgbClr val="FF0000"/>
              </a:solidFill>
            </c:spPr>
          </c:dPt>
          <c:cat>
            <c:strRef>
              <c:f>Sheet1!$A$2:$A$5</c:f>
              <c:strCache>
                <c:ptCount val="1"/>
                <c:pt idx="0">
                  <c:v>第一季度</c:v>
                </c:pt>
              </c:strCache>
            </c:strRef>
          </c:cat>
          <c:val>
            <c:numRef>
              <c:f>Sheet1!$B$2:$B$5</c:f>
              <c:numCache>
                <c:formatCode>g/"通""用""格""式"</c:formatCode>
                <c:ptCount val="4"/>
                <c:pt idx="0">
                  <c:v>12</c:v>
                </c:pt>
                <c:pt idx="1">
                  <c:v>3.2</c:v>
                </c:pt>
              </c:numCache>
            </c:numRef>
          </c:val>
        </c:ser>
        <c:firstSliceAng val="0"/>
        <c:holeSize val="80"/>
      </c:doughnutChart>
    </c:plotArea>
    <c:plotVisOnly val="1"/>
    <c:dispBlanksAs val="zero"/>
  </c:chart>
  <c:txPr>
    <a:bodyPr/>
    <a:lstStyle/>
    <a:p>
      <a:pPr>
        <a:defRPr sz="1800">
          <a:solidFill>
            <a:schemeClr val="bg1">
              <a:lumMod val="50000"/>
            </a:schemeClr>
          </a:solidFill>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manualLayout>
          <c:layoutTarget val="inner"/>
          <c:xMode val="edge"/>
          <c:yMode val="edge"/>
          <c:x val="0.21053229859116418"/>
          <c:y val="0.21805105106171871"/>
          <c:w val="0.43608446236903298"/>
          <c:h val="0.65412591900555428"/>
        </c:manualLayout>
      </c:layout>
      <c:doughnutChart>
        <c:varyColors val="1"/>
        <c:ser>
          <c:idx val="0"/>
          <c:order val="0"/>
          <c:tx>
            <c:strRef>
              <c:f>Sheet1!$B$1</c:f>
              <c:strCache>
                <c:ptCount val="1"/>
                <c:pt idx="0">
                  <c:v>销售额</c:v>
                </c:pt>
              </c:strCache>
            </c:strRef>
          </c:tx>
          <c:dPt>
            <c:idx val="0"/>
            <c:spPr>
              <a:solidFill>
                <a:schemeClr val="bg1">
                  <a:lumMod val="85000"/>
                </a:schemeClr>
              </a:solidFill>
            </c:spPr>
          </c:dPt>
          <c:dPt>
            <c:idx val="1"/>
            <c:spPr>
              <a:solidFill>
                <a:schemeClr val="bg1">
                  <a:lumMod val="65000"/>
                </a:schemeClr>
              </a:solidFill>
            </c:spPr>
          </c:dPt>
          <c:cat>
            <c:strRef>
              <c:f>Sheet1!$A$2:$A$5</c:f>
              <c:strCache>
                <c:ptCount val="1"/>
                <c:pt idx="0">
                  <c:v>第一季度</c:v>
                </c:pt>
              </c:strCache>
            </c:strRef>
          </c:cat>
          <c:val>
            <c:numRef>
              <c:f>Sheet1!$B$2:$B$5</c:f>
              <c:numCache>
                <c:formatCode>g/"通""用""格""式"</c:formatCode>
                <c:ptCount val="4"/>
                <c:pt idx="0">
                  <c:v>4.5</c:v>
                </c:pt>
                <c:pt idx="1">
                  <c:v>3.2</c:v>
                </c:pt>
              </c:numCache>
            </c:numRef>
          </c:val>
        </c:ser>
        <c:firstSliceAng val="0"/>
        <c:holeSize val="80"/>
      </c:doughnutChart>
      <c:spPr>
        <a:noFill/>
        <a:ln w="25400">
          <a:noFill/>
        </a:ln>
      </c:spPr>
    </c:plotArea>
    <c:plotVisOnly val="1"/>
    <c:dispBlanksAs val="zero"/>
  </c:chart>
  <c:txPr>
    <a:bodyPr/>
    <a:lstStyle/>
    <a:p>
      <a:pPr>
        <a:defRPr sz="1800">
          <a:solidFill>
            <a:schemeClr val="bg1">
              <a:lumMod val="50000"/>
            </a:schemeClr>
          </a:solidFill>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manualLayout>
          <c:layoutTarget val="inner"/>
          <c:xMode val="edge"/>
          <c:yMode val="edge"/>
          <c:x val="0.22180568350372476"/>
          <c:y val="0.15038003521497834"/>
          <c:w val="0.51127456900872958"/>
          <c:h val="0.76691094541678362"/>
        </c:manualLayout>
      </c:layout>
      <c:doughnutChart>
        <c:varyColors val="1"/>
        <c:ser>
          <c:idx val="0"/>
          <c:order val="0"/>
          <c:tx>
            <c:strRef>
              <c:f>Sheet1!$B$1</c:f>
              <c:strCache>
                <c:ptCount val="1"/>
                <c:pt idx="0">
                  <c:v>销售额</c:v>
                </c:pt>
              </c:strCache>
            </c:strRef>
          </c:tx>
          <c:dPt>
            <c:idx val="0"/>
            <c:spPr>
              <a:solidFill>
                <a:schemeClr val="bg1">
                  <a:lumMod val="85000"/>
                </a:schemeClr>
              </a:solidFill>
            </c:spPr>
          </c:dPt>
          <c:dPt>
            <c:idx val="1"/>
            <c:spPr>
              <a:solidFill>
                <a:schemeClr val="bg1">
                  <a:lumMod val="65000"/>
                </a:schemeClr>
              </a:solidFill>
            </c:spPr>
          </c:dPt>
          <c:cat>
            <c:strRef>
              <c:f>Sheet1!$A$2:$A$5</c:f>
              <c:strCache>
                <c:ptCount val="1"/>
                <c:pt idx="0">
                  <c:v>第一季度</c:v>
                </c:pt>
              </c:strCache>
            </c:strRef>
          </c:cat>
          <c:val>
            <c:numRef>
              <c:f>Sheet1!$B$2:$B$5</c:f>
              <c:numCache>
                <c:formatCode>g/"通""用""格""式"</c:formatCode>
                <c:ptCount val="4"/>
                <c:pt idx="0">
                  <c:v>8.2000000000000011</c:v>
                </c:pt>
                <c:pt idx="1">
                  <c:v>5</c:v>
                </c:pt>
              </c:numCache>
            </c:numRef>
          </c:val>
        </c:ser>
        <c:firstSliceAng val="0"/>
        <c:holeSize val="80"/>
      </c:doughnutChart>
    </c:plotArea>
    <c:plotVisOnly val="1"/>
    <c:dispBlanksAs val="zero"/>
  </c:chart>
  <c:txPr>
    <a:bodyPr/>
    <a:lstStyle/>
    <a:p>
      <a:pPr>
        <a:defRPr sz="1800">
          <a:solidFill>
            <a:schemeClr val="bg1">
              <a:lumMod val="50000"/>
            </a:schemeClr>
          </a:solidFill>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manualLayout>
          <c:layoutTarget val="inner"/>
          <c:xMode val="edge"/>
          <c:yMode val="edge"/>
          <c:x val="0.24123397313508704"/>
          <c:y val="6.888795672172883E-2"/>
          <c:w val="0.64473287202170815"/>
          <c:h val="0.93111204327827113"/>
        </c:manualLayout>
      </c:layout>
      <c:doughnutChart>
        <c:varyColors val="1"/>
        <c:ser>
          <c:idx val="0"/>
          <c:order val="0"/>
          <c:tx>
            <c:strRef>
              <c:f>Sheet1!$B$1</c:f>
              <c:strCache>
                <c:ptCount val="1"/>
                <c:pt idx="0">
                  <c:v>销售额</c:v>
                </c:pt>
              </c:strCache>
            </c:strRef>
          </c:tx>
          <c:dPt>
            <c:idx val="0"/>
            <c:spPr>
              <a:solidFill>
                <a:schemeClr val="bg1">
                  <a:lumMod val="85000"/>
                </a:schemeClr>
              </a:solidFill>
            </c:spPr>
          </c:dPt>
          <c:dPt>
            <c:idx val="1"/>
            <c:spPr>
              <a:solidFill>
                <a:schemeClr val="bg1">
                  <a:lumMod val="65000"/>
                </a:schemeClr>
              </a:solidFill>
            </c:spPr>
          </c:dPt>
          <c:cat>
            <c:strRef>
              <c:f>Sheet1!$A$2:$A$5</c:f>
              <c:strCache>
                <c:ptCount val="1"/>
                <c:pt idx="0">
                  <c:v>第一季度</c:v>
                </c:pt>
              </c:strCache>
            </c:strRef>
          </c:cat>
          <c:val>
            <c:numRef>
              <c:f>Sheet1!$B$2:$B$5</c:f>
              <c:numCache>
                <c:formatCode>g/"通""用""格""式"</c:formatCode>
                <c:ptCount val="4"/>
                <c:pt idx="0">
                  <c:v>8.2000000000000011</c:v>
                </c:pt>
                <c:pt idx="1">
                  <c:v>5</c:v>
                </c:pt>
              </c:numCache>
            </c:numRef>
          </c:val>
        </c:ser>
        <c:firstSliceAng val="0"/>
        <c:holeSize val="80"/>
      </c:doughnutChart>
      <c:spPr>
        <a:noFill/>
        <a:ln w="25400">
          <a:noFill/>
        </a:ln>
      </c:spPr>
    </c:plotArea>
    <c:plotVisOnly val="1"/>
    <c:dispBlanksAs val="zero"/>
  </c:chart>
  <c:txPr>
    <a:bodyPr/>
    <a:lstStyle/>
    <a:p>
      <a:pPr>
        <a:defRPr sz="1800">
          <a:solidFill>
            <a:schemeClr val="bg1">
              <a:lumMod val="50000"/>
            </a:schemeClr>
          </a:solidFill>
        </a:defRPr>
      </a:pPr>
      <a:endParaRPr lang="zh-CN"/>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ADFF0E-C8B4-4B7B-9E02-5719324FE88A}" type="doc">
      <dgm:prSet loTypeId="urn:microsoft.com/office/officeart/2005/8/layout/radial4" loCatId="relationship" qsTypeId="urn:microsoft.com/office/officeart/2005/8/quickstyle/simple1" qsCatId="simple" csTypeId="urn:microsoft.com/office/officeart/2005/8/colors/colorful4" csCatId="colorful" phldr="1"/>
      <dgm:spPr/>
      <dgm:t>
        <a:bodyPr/>
        <a:lstStyle/>
        <a:p>
          <a:endParaRPr lang="zh-CN" altLang="en-US"/>
        </a:p>
      </dgm:t>
    </dgm:pt>
    <dgm:pt modelId="{3CA9E4C5-8FD6-4F44-ACD2-779F4ABE9FF1}">
      <dgm:prSet phldrT="[文本]"/>
      <dgm:spPr/>
      <dgm:t>
        <a:bodyPr/>
        <a:lstStyle/>
        <a:p>
          <a:r>
            <a:rPr lang="zh-CN" altLang="en-US" dirty="0" smtClean="0"/>
            <a:t>管理体系</a:t>
          </a:r>
          <a:endParaRPr lang="zh-CN" altLang="en-US" dirty="0"/>
        </a:p>
      </dgm:t>
    </dgm:pt>
    <dgm:pt modelId="{DCCE8D59-CE9C-4C4D-B409-9D610E522800}" type="parTrans" cxnId="{494579F0-08A7-436A-8402-551375E59360}">
      <dgm:prSet/>
      <dgm:spPr/>
      <dgm:t>
        <a:bodyPr/>
        <a:lstStyle/>
        <a:p>
          <a:endParaRPr lang="zh-CN" altLang="en-US"/>
        </a:p>
      </dgm:t>
    </dgm:pt>
    <dgm:pt modelId="{7610CD6B-3897-44BF-9BE7-D3670F9DF4F5}" type="sibTrans" cxnId="{494579F0-08A7-436A-8402-551375E59360}">
      <dgm:prSet/>
      <dgm:spPr/>
      <dgm:t>
        <a:bodyPr/>
        <a:lstStyle/>
        <a:p>
          <a:endParaRPr lang="zh-CN" altLang="en-US"/>
        </a:p>
      </dgm:t>
    </dgm:pt>
    <dgm:pt modelId="{4B0F809D-7F02-492B-A5E6-B13C9CB82BD0}">
      <dgm:prSet phldrT="[文本]"/>
      <dgm:spPr/>
      <dgm:t>
        <a:bodyPr/>
        <a:lstStyle/>
        <a:p>
          <a:r>
            <a:rPr lang="en-US" altLang="zh-CN" dirty="0" smtClean="0"/>
            <a:t>GB/T19001-2008</a:t>
          </a:r>
          <a:endParaRPr lang="zh-CN" altLang="en-US" dirty="0"/>
        </a:p>
      </dgm:t>
    </dgm:pt>
    <dgm:pt modelId="{8E7604FA-5995-4CF3-BE15-C013BABEB4FA}" type="parTrans" cxnId="{70EF96A1-56A8-46EA-90E6-592D19CA7C72}">
      <dgm:prSet/>
      <dgm:spPr/>
      <dgm:t>
        <a:bodyPr/>
        <a:lstStyle/>
        <a:p>
          <a:endParaRPr lang="zh-CN" altLang="en-US"/>
        </a:p>
      </dgm:t>
    </dgm:pt>
    <dgm:pt modelId="{80DB530C-24A6-4CD2-BAAF-D8FE9C17894F}" type="sibTrans" cxnId="{70EF96A1-56A8-46EA-90E6-592D19CA7C72}">
      <dgm:prSet/>
      <dgm:spPr/>
      <dgm:t>
        <a:bodyPr/>
        <a:lstStyle/>
        <a:p>
          <a:endParaRPr lang="zh-CN" altLang="en-US"/>
        </a:p>
      </dgm:t>
    </dgm:pt>
    <dgm:pt modelId="{A235F3F6-429D-4D41-80C7-5E532BE33B01}">
      <dgm:prSet phldrT="[文本]"/>
      <dgm:spPr/>
      <dgm:t>
        <a:bodyPr/>
        <a:lstStyle/>
        <a:p>
          <a:r>
            <a:rPr lang="en-US" altLang="zh-CN" dirty="0" smtClean="0"/>
            <a:t>GJB9001B-2009</a:t>
          </a:r>
          <a:endParaRPr lang="zh-CN" altLang="en-US" dirty="0"/>
        </a:p>
      </dgm:t>
    </dgm:pt>
    <dgm:pt modelId="{F2E3AFD2-B526-45B2-840D-03B43BA95177}" type="parTrans" cxnId="{CA34D195-9582-4724-ABE3-7966A212B7C2}">
      <dgm:prSet/>
      <dgm:spPr/>
      <dgm:t>
        <a:bodyPr/>
        <a:lstStyle/>
        <a:p>
          <a:endParaRPr lang="zh-CN" altLang="en-US"/>
        </a:p>
      </dgm:t>
    </dgm:pt>
    <dgm:pt modelId="{546EE03F-1706-420B-81FF-C1088C32ABB2}" type="sibTrans" cxnId="{CA34D195-9582-4724-ABE3-7966A212B7C2}">
      <dgm:prSet/>
      <dgm:spPr/>
      <dgm:t>
        <a:bodyPr/>
        <a:lstStyle/>
        <a:p>
          <a:endParaRPr lang="zh-CN" altLang="en-US"/>
        </a:p>
      </dgm:t>
    </dgm:pt>
    <dgm:pt modelId="{9D0E9A32-459B-422B-AEE3-C9889DE12B91}">
      <dgm:prSet phldrT="[文本]"/>
      <dgm:spPr/>
      <dgm:t>
        <a:bodyPr/>
        <a:lstStyle/>
        <a:p>
          <a:r>
            <a:rPr lang="zh-CN" altLang="en-US" dirty="0" smtClean="0"/>
            <a:t>公司标准</a:t>
          </a:r>
          <a:endParaRPr lang="zh-CN" altLang="en-US" dirty="0"/>
        </a:p>
      </dgm:t>
    </dgm:pt>
    <dgm:pt modelId="{C04CD204-9160-4C26-B9A1-A2FE3D119B70}" type="parTrans" cxnId="{458DEFFF-38D7-4B15-A25C-1B7204EC7933}">
      <dgm:prSet/>
      <dgm:spPr/>
      <dgm:t>
        <a:bodyPr/>
        <a:lstStyle/>
        <a:p>
          <a:endParaRPr lang="zh-CN" altLang="en-US"/>
        </a:p>
      </dgm:t>
    </dgm:pt>
    <dgm:pt modelId="{C5541C41-5675-4685-9F86-D321776DB69E}" type="sibTrans" cxnId="{458DEFFF-38D7-4B15-A25C-1B7204EC7933}">
      <dgm:prSet/>
      <dgm:spPr/>
      <dgm:t>
        <a:bodyPr/>
        <a:lstStyle/>
        <a:p>
          <a:endParaRPr lang="zh-CN" altLang="en-US"/>
        </a:p>
      </dgm:t>
    </dgm:pt>
    <dgm:pt modelId="{506E0432-1071-43F5-B6EE-D1BAED4D0F4C}">
      <dgm:prSet/>
      <dgm:spPr/>
      <dgm:t>
        <a:bodyPr/>
        <a:lstStyle/>
        <a:p>
          <a:r>
            <a:rPr lang="zh-CN" altLang="en-US" dirty="0" smtClean="0"/>
            <a:t>国家环保评证</a:t>
          </a:r>
          <a:r>
            <a:rPr lang="en-US" altLang="zh-CN" dirty="0" smtClean="0"/>
            <a:t>&amp;</a:t>
          </a:r>
          <a:r>
            <a:rPr lang="zh-CN" altLang="en-US" dirty="0" smtClean="0"/>
            <a:t>国家安防认证</a:t>
          </a:r>
          <a:endParaRPr lang="zh-CN" altLang="en-US" dirty="0"/>
        </a:p>
      </dgm:t>
    </dgm:pt>
    <dgm:pt modelId="{7507ABE6-5B53-441E-9159-228DF7B7CB4F}" type="parTrans" cxnId="{64A6C300-BBD9-4B19-B1CF-6C0066A57044}">
      <dgm:prSet/>
      <dgm:spPr/>
      <dgm:t>
        <a:bodyPr/>
        <a:lstStyle/>
        <a:p>
          <a:endParaRPr lang="zh-CN" altLang="en-US"/>
        </a:p>
      </dgm:t>
    </dgm:pt>
    <dgm:pt modelId="{5000389D-38EC-4DA5-A0C5-36E18E53B668}" type="sibTrans" cxnId="{64A6C300-BBD9-4B19-B1CF-6C0066A57044}">
      <dgm:prSet/>
      <dgm:spPr/>
      <dgm:t>
        <a:bodyPr/>
        <a:lstStyle/>
        <a:p>
          <a:endParaRPr lang="zh-CN" altLang="en-US"/>
        </a:p>
      </dgm:t>
    </dgm:pt>
    <dgm:pt modelId="{6EF59113-3384-4BA1-A1A2-FBE55892C3E5}" type="pres">
      <dgm:prSet presAssocID="{29ADFF0E-C8B4-4B7B-9E02-5719324FE88A}" presName="cycle" presStyleCnt="0">
        <dgm:presLayoutVars>
          <dgm:chMax val="1"/>
          <dgm:dir/>
          <dgm:animLvl val="ctr"/>
          <dgm:resizeHandles val="exact"/>
        </dgm:presLayoutVars>
      </dgm:prSet>
      <dgm:spPr/>
      <dgm:t>
        <a:bodyPr/>
        <a:lstStyle/>
        <a:p>
          <a:endParaRPr lang="zh-CN" altLang="en-US"/>
        </a:p>
      </dgm:t>
    </dgm:pt>
    <dgm:pt modelId="{551500E1-098A-4563-A06F-EBE213BD812A}" type="pres">
      <dgm:prSet presAssocID="{3CA9E4C5-8FD6-4F44-ACD2-779F4ABE9FF1}" presName="centerShape" presStyleLbl="node0" presStyleIdx="0" presStyleCnt="1"/>
      <dgm:spPr/>
      <dgm:t>
        <a:bodyPr/>
        <a:lstStyle/>
        <a:p>
          <a:endParaRPr lang="zh-CN" altLang="en-US"/>
        </a:p>
      </dgm:t>
    </dgm:pt>
    <dgm:pt modelId="{63261E40-180A-493A-9FDC-57423425D9A9}" type="pres">
      <dgm:prSet presAssocID="{8E7604FA-5995-4CF3-BE15-C013BABEB4FA}" presName="parTrans" presStyleLbl="bgSibTrans2D1" presStyleIdx="0" presStyleCnt="4"/>
      <dgm:spPr/>
      <dgm:t>
        <a:bodyPr/>
        <a:lstStyle/>
        <a:p>
          <a:endParaRPr lang="zh-CN" altLang="en-US"/>
        </a:p>
      </dgm:t>
    </dgm:pt>
    <dgm:pt modelId="{8278EF9F-EB25-4324-AD5B-3AD5BDA98D50}" type="pres">
      <dgm:prSet presAssocID="{4B0F809D-7F02-492B-A5E6-B13C9CB82BD0}" presName="node" presStyleLbl="node1" presStyleIdx="0" presStyleCnt="4">
        <dgm:presLayoutVars>
          <dgm:bulletEnabled val="1"/>
        </dgm:presLayoutVars>
      </dgm:prSet>
      <dgm:spPr/>
      <dgm:t>
        <a:bodyPr/>
        <a:lstStyle/>
        <a:p>
          <a:endParaRPr lang="zh-CN" altLang="en-US"/>
        </a:p>
      </dgm:t>
    </dgm:pt>
    <dgm:pt modelId="{1D36E6CF-E01D-42A0-A114-BE091FCFD95F}" type="pres">
      <dgm:prSet presAssocID="{F2E3AFD2-B526-45B2-840D-03B43BA95177}" presName="parTrans" presStyleLbl="bgSibTrans2D1" presStyleIdx="1" presStyleCnt="4"/>
      <dgm:spPr/>
      <dgm:t>
        <a:bodyPr/>
        <a:lstStyle/>
        <a:p>
          <a:endParaRPr lang="zh-CN" altLang="en-US"/>
        </a:p>
      </dgm:t>
    </dgm:pt>
    <dgm:pt modelId="{535A2130-4ADE-4D8F-A061-CA9B840287C3}" type="pres">
      <dgm:prSet presAssocID="{A235F3F6-429D-4D41-80C7-5E532BE33B01}" presName="node" presStyleLbl="node1" presStyleIdx="1" presStyleCnt="4">
        <dgm:presLayoutVars>
          <dgm:bulletEnabled val="1"/>
        </dgm:presLayoutVars>
      </dgm:prSet>
      <dgm:spPr/>
      <dgm:t>
        <a:bodyPr/>
        <a:lstStyle/>
        <a:p>
          <a:endParaRPr lang="zh-CN" altLang="en-US"/>
        </a:p>
      </dgm:t>
    </dgm:pt>
    <dgm:pt modelId="{87E5BEA9-3575-438A-A284-3D1D07767BB9}" type="pres">
      <dgm:prSet presAssocID="{C04CD204-9160-4C26-B9A1-A2FE3D119B70}" presName="parTrans" presStyleLbl="bgSibTrans2D1" presStyleIdx="2" presStyleCnt="4"/>
      <dgm:spPr/>
      <dgm:t>
        <a:bodyPr/>
        <a:lstStyle/>
        <a:p>
          <a:endParaRPr lang="zh-CN" altLang="en-US"/>
        </a:p>
      </dgm:t>
    </dgm:pt>
    <dgm:pt modelId="{14D8A32C-34C1-4BA8-B799-AA529469CF6D}" type="pres">
      <dgm:prSet presAssocID="{9D0E9A32-459B-422B-AEE3-C9889DE12B91}" presName="node" presStyleLbl="node1" presStyleIdx="2" presStyleCnt="4">
        <dgm:presLayoutVars>
          <dgm:bulletEnabled val="1"/>
        </dgm:presLayoutVars>
      </dgm:prSet>
      <dgm:spPr/>
      <dgm:t>
        <a:bodyPr/>
        <a:lstStyle/>
        <a:p>
          <a:endParaRPr lang="zh-CN" altLang="en-US"/>
        </a:p>
      </dgm:t>
    </dgm:pt>
    <dgm:pt modelId="{A341571C-E631-4F78-925B-57BB75DCDC69}" type="pres">
      <dgm:prSet presAssocID="{7507ABE6-5B53-441E-9159-228DF7B7CB4F}" presName="parTrans" presStyleLbl="bgSibTrans2D1" presStyleIdx="3" presStyleCnt="4"/>
      <dgm:spPr/>
      <dgm:t>
        <a:bodyPr/>
        <a:lstStyle/>
        <a:p>
          <a:endParaRPr lang="zh-CN" altLang="en-US"/>
        </a:p>
      </dgm:t>
    </dgm:pt>
    <dgm:pt modelId="{391AB6BC-2E4B-4305-ADB0-BE8A501792FE}" type="pres">
      <dgm:prSet presAssocID="{506E0432-1071-43F5-B6EE-D1BAED4D0F4C}" presName="node" presStyleLbl="node1" presStyleIdx="3" presStyleCnt="4">
        <dgm:presLayoutVars>
          <dgm:bulletEnabled val="1"/>
        </dgm:presLayoutVars>
      </dgm:prSet>
      <dgm:spPr/>
      <dgm:t>
        <a:bodyPr/>
        <a:lstStyle/>
        <a:p>
          <a:endParaRPr lang="zh-CN" altLang="en-US"/>
        </a:p>
      </dgm:t>
    </dgm:pt>
  </dgm:ptLst>
  <dgm:cxnLst>
    <dgm:cxn modelId="{34EFA55B-4DC0-4CC6-A2A8-805A71439B9E}" type="presOf" srcId="{7507ABE6-5B53-441E-9159-228DF7B7CB4F}" destId="{A341571C-E631-4F78-925B-57BB75DCDC69}" srcOrd="0" destOrd="0" presId="urn:microsoft.com/office/officeart/2005/8/layout/radial4"/>
    <dgm:cxn modelId="{517F9685-0634-4C6B-8A21-752D381D5EC2}" type="presOf" srcId="{9D0E9A32-459B-422B-AEE3-C9889DE12B91}" destId="{14D8A32C-34C1-4BA8-B799-AA529469CF6D}" srcOrd="0" destOrd="0" presId="urn:microsoft.com/office/officeart/2005/8/layout/radial4"/>
    <dgm:cxn modelId="{CA34D195-9582-4724-ABE3-7966A212B7C2}" srcId="{3CA9E4C5-8FD6-4F44-ACD2-779F4ABE9FF1}" destId="{A235F3F6-429D-4D41-80C7-5E532BE33B01}" srcOrd="1" destOrd="0" parTransId="{F2E3AFD2-B526-45B2-840D-03B43BA95177}" sibTransId="{546EE03F-1706-420B-81FF-C1088C32ABB2}"/>
    <dgm:cxn modelId="{36DA8631-5CFD-45BD-8D64-AD764DD51FB1}" type="presOf" srcId="{506E0432-1071-43F5-B6EE-D1BAED4D0F4C}" destId="{391AB6BC-2E4B-4305-ADB0-BE8A501792FE}" srcOrd="0" destOrd="0" presId="urn:microsoft.com/office/officeart/2005/8/layout/radial4"/>
    <dgm:cxn modelId="{156A7D2C-A011-4806-9893-86F68E25F280}" type="presOf" srcId="{A235F3F6-429D-4D41-80C7-5E532BE33B01}" destId="{535A2130-4ADE-4D8F-A061-CA9B840287C3}" srcOrd="0" destOrd="0" presId="urn:microsoft.com/office/officeart/2005/8/layout/radial4"/>
    <dgm:cxn modelId="{51857FB0-836E-47F2-BC49-7C0777E51903}" type="presOf" srcId="{4B0F809D-7F02-492B-A5E6-B13C9CB82BD0}" destId="{8278EF9F-EB25-4324-AD5B-3AD5BDA98D50}" srcOrd="0" destOrd="0" presId="urn:microsoft.com/office/officeart/2005/8/layout/radial4"/>
    <dgm:cxn modelId="{D143CD02-DE7E-4921-9876-B2B2A1D1E8AB}" type="presOf" srcId="{F2E3AFD2-B526-45B2-840D-03B43BA95177}" destId="{1D36E6CF-E01D-42A0-A114-BE091FCFD95F}" srcOrd="0" destOrd="0" presId="urn:microsoft.com/office/officeart/2005/8/layout/radial4"/>
    <dgm:cxn modelId="{458DEFFF-38D7-4B15-A25C-1B7204EC7933}" srcId="{3CA9E4C5-8FD6-4F44-ACD2-779F4ABE9FF1}" destId="{9D0E9A32-459B-422B-AEE3-C9889DE12B91}" srcOrd="2" destOrd="0" parTransId="{C04CD204-9160-4C26-B9A1-A2FE3D119B70}" sibTransId="{C5541C41-5675-4685-9F86-D321776DB69E}"/>
    <dgm:cxn modelId="{D27C9432-19D6-42E6-A40F-C4A1E71D147F}" type="presOf" srcId="{C04CD204-9160-4C26-B9A1-A2FE3D119B70}" destId="{87E5BEA9-3575-438A-A284-3D1D07767BB9}" srcOrd="0" destOrd="0" presId="urn:microsoft.com/office/officeart/2005/8/layout/radial4"/>
    <dgm:cxn modelId="{70EF96A1-56A8-46EA-90E6-592D19CA7C72}" srcId="{3CA9E4C5-8FD6-4F44-ACD2-779F4ABE9FF1}" destId="{4B0F809D-7F02-492B-A5E6-B13C9CB82BD0}" srcOrd="0" destOrd="0" parTransId="{8E7604FA-5995-4CF3-BE15-C013BABEB4FA}" sibTransId="{80DB530C-24A6-4CD2-BAAF-D8FE9C17894F}"/>
    <dgm:cxn modelId="{2CF6F780-CF67-49B6-A7E6-4008D8CA41B5}" type="presOf" srcId="{3CA9E4C5-8FD6-4F44-ACD2-779F4ABE9FF1}" destId="{551500E1-098A-4563-A06F-EBE213BD812A}" srcOrd="0" destOrd="0" presId="urn:microsoft.com/office/officeart/2005/8/layout/radial4"/>
    <dgm:cxn modelId="{1CA38D6B-6781-4750-A647-7868AF06EAF8}" type="presOf" srcId="{29ADFF0E-C8B4-4B7B-9E02-5719324FE88A}" destId="{6EF59113-3384-4BA1-A1A2-FBE55892C3E5}" srcOrd="0" destOrd="0" presId="urn:microsoft.com/office/officeart/2005/8/layout/radial4"/>
    <dgm:cxn modelId="{64A6C300-BBD9-4B19-B1CF-6C0066A57044}" srcId="{3CA9E4C5-8FD6-4F44-ACD2-779F4ABE9FF1}" destId="{506E0432-1071-43F5-B6EE-D1BAED4D0F4C}" srcOrd="3" destOrd="0" parTransId="{7507ABE6-5B53-441E-9159-228DF7B7CB4F}" sibTransId="{5000389D-38EC-4DA5-A0C5-36E18E53B668}"/>
    <dgm:cxn modelId="{5533DD90-F953-4F36-B449-45A282C391A1}" type="presOf" srcId="{8E7604FA-5995-4CF3-BE15-C013BABEB4FA}" destId="{63261E40-180A-493A-9FDC-57423425D9A9}" srcOrd="0" destOrd="0" presId="urn:microsoft.com/office/officeart/2005/8/layout/radial4"/>
    <dgm:cxn modelId="{494579F0-08A7-436A-8402-551375E59360}" srcId="{29ADFF0E-C8B4-4B7B-9E02-5719324FE88A}" destId="{3CA9E4C5-8FD6-4F44-ACD2-779F4ABE9FF1}" srcOrd="0" destOrd="0" parTransId="{DCCE8D59-CE9C-4C4D-B409-9D610E522800}" sibTransId="{7610CD6B-3897-44BF-9BE7-D3670F9DF4F5}"/>
    <dgm:cxn modelId="{652C9D25-6906-49F3-9A3F-4857EF8C1DCB}" type="presParOf" srcId="{6EF59113-3384-4BA1-A1A2-FBE55892C3E5}" destId="{551500E1-098A-4563-A06F-EBE213BD812A}" srcOrd="0" destOrd="0" presId="urn:microsoft.com/office/officeart/2005/8/layout/radial4"/>
    <dgm:cxn modelId="{680796A5-3251-496F-AA7A-18699F28682F}" type="presParOf" srcId="{6EF59113-3384-4BA1-A1A2-FBE55892C3E5}" destId="{63261E40-180A-493A-9FDC-57423425D9A9}" srcOrd="1" destOrd="0" presId="urn:microsoft.com/office/officeart/2005/8/layout/radial4"/>
    <dgm:cxn modelId="{17AA1930-C346-46E7-BF1A-7078D5F0DB97}" type="presParOf" srcId="{6EF59113-3384-4BA1-A1A2-FBE55892C3E5}" destId="{8278EF9F-EB25-4324-AD5B-3AD5BDA98D50}" srcOrd="2" destOrd="0" presId="urn:microsoft.com/office/officeart/2005/8/layout/radial4"/>
    <dgm:cxn modelId="{A1A4AAC5-49F1-4ED9-8AA4-07D63631A817}" type="presParOf" srcId="{6EF59113-3384-4BA1-A1A2-FBE55892C3E5}" destId="{1D36E6CF-E01D-42A0-A114-BE091FCFD95F}" srcOrd="3" destOrd="0" presId="urn:microsoft.com/office/officeart/2005/8/layout/radial4"/>
    <dgm:cxn modelId="{D5FE88A3-C390-4C86-808F-E528FFC63C25}" type="presParOf" srcId="{6EF59113-3384-4BA1-A1A2-FBE55892C3E5}" destId="{535A2130-4ADE-4D8F-A061-CA9B840287C3}" srcOrd="4" destOrd="0" presId="urn:microsoft.com/office/officeart/2005/8/layout/radial4"/>
    <dgm:cxn modelId="{A7F93533-B6B0-4F55-A73C-3FBC76BE9AC5}" type="presParOf" srcId="{6EF59113-3384-4BA1-A1A2-FBE55892C3E5}" destId="{87E5BEA9-3575-438A-A284-3D1D07767BB9}" srcOrd="5" destOrd="0" presId="urn:microsoft.com/office/officeart/2005/8/layout/radial4"/>
    <dgm:cxn modelId="{31F737D2-2415-498E-A2E7-94A80FCFE47C}" type="presParOf" srcId="{6EF59113-3384-4BA1-A1A2-FBE55892C3E5}" destId="{14D8A32C-34C1-4BA8-B799-AA529469CF6D}" srcOrd="6" destOrd="0" presId="urn:microsoft.com/office/officeart/2005/8/layout/radial4"/>
    <dgm:cxn modelId="{896FD57C-ECB1-4D02-B55D-101F83ABED25}" type="presParOf" srcId="{6EF59113-3384-4BA1-A1A2-FBE55892C3E5}" destId="{A341571C-E631-4F78-925B-57BB75DCDC69}" srcOrd="7" destOrd="0" presId="urn:microsoft.com/office/officeart/2005/8/layout/radial4"/>
    <dgm:cxn modelId="{8BFA2527-3300-46E1-8647-AB969252996F}" type="presParOf" srcId="{6EF59113-3384-4BA1-A1A2-FBE55892C3E5}" destId="{391AB6BC-2E4B-4305-ADB0-BE8A501792FE}" srcOrd="8" destOrd="0" presId="urn:microsoft.com/office/officeart/2005/8/layout/radial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26DF0F-B547-4413-8204-93B1BEF75C1C}" type="doc">
      <dgm:prSet loTypeId="urn:microsoft.com/office/officeart/2005/8/layout/cycle1" loCatId="cycle" qsTypeId="urn:microsoft.com/office/officeart/2005/8/quickstyle/simple1" qsCatId="simple" csTypeId="urn:microsoft.com/office/officeart/2005/8/colors/accent0_2" csCatId="mainScheme" phldr="1"/>
      <dgm:spPr/>
      <dgm:t>
        <a:bodyPr/>
        <a:lstStyle/>
        <a:p>
          <a:endParaRPr lang="zh-CN" altLang="en-US"/>
        </a:p>
      </dgm:t>
    </dgm:pt>
    <dgm:pt modelId="{EA42ED5B-FE42-4E18-97BA-BFFAEF13A58F}">
      <dgm:prSet phldrT="[文本]" custT="1"/>
      <dgm:spPr/>
      <dgm:t>
        <a:bodyPr/>
        <a:lstStyle/>
        <a:p>
          <a:r>
            <a:rPr lang="zh-CN" altLang="en-US" sz="2400" dirty="0" smtClean="0"/>
            <a:t>兴盛于专</a:t>
          </a:r>
          <a:endParaRPr lang="zh-CN" altLang="en-US" sz="2400" dirty="0"/>
        </a:p>
      </dgm:t>
    </dgm:pt>
    <dgm:pt modelId="{4FA03395-8BB7-4657-8EA8-299324C31BF3}" type="parTrans" cxnId="{1CAD0A73-579A-4C54-B567-DC1304A37F0F}">
      <dgm:prSet/>
      <dgm:spPr/>
      <dgm:t>
        <a:bodyPr/>
        <a:lstStyle/>
        <a:p>
          <a:endParaRPr lang="zh-CN" altLang="en-US"/>
        </a:p>
      </dgm:t>
    </dgm:pt>
    <dgm:pt modelId="{44EFBD06-9632-4F4C-AE7D-71BC03C86E69}" type="sibTrans" cxnId="{1CAD0A73-579A-4C54-B567-DC1304A37F0F}">
      <dgm:prSet/>
      <dgm:spPr/>
      <dgm:t>
        <a:bodyPr/>
        <a:lstStyle/>
        <a:p>
          <a:endParaRPr lang="zh-CN" altLang="en-US"/>
        </a:p>
      </dgm:t>
    </dgm:pt>
    <dgm:pt modelId="{492B69DF-7ED1-46F9-A20F-543DE454B847}">
      <dgm:prSet phldrT="[文本]" custT="1"/>
      <dgm:spPr/>
      <dgm:t>
        <a:bodyPr/>
        <a:lstStyle/>
        <a:p>
          <a:r>
            <a:rPr lang="zh-CN" altLang="en-US" sz="2400" dirty="0" smtClean="0"/>
            <a:t>责任于行</a:t>
          </a:r>
          <a:endParaRPr lang="zh-CN" altLang="en-US" sz="2400" dirty="0"/>
        </a:p>
      </dgm:t>
    </dgm:pt>
    <dgm:pt modelId="{FFACA812-797E-406C-B50D-69FC536D0559}" type="parTrans" cxnId="{AE8A82F8-7ED1-4A52-9DBA-D5C785863407}">
      <dgm:prSet/>
      <dgm:spPr/>
      <dgm:t>
        <a:bodyPr/>
        <a:lstStyle/>
        <a:p>
          <a:endParaRPr lang="zh-CN" altLang="en-US"/>
        </a:p>
      </dgm:t>
    </dgm:pt>
    <dgm:pt modelId="{20D96B98-8ADA-4604-B4B3-6A4B2E1A79DE}" type="sibTrans" cxnId="{AE8A82F8-7ED1-4A52-9DBA-D5C785863407}">
      <dgm:prSet/>
      <dgm:spPr/>
      <dgm:t>
        <a:bodyPr/>
        <a:lstStyle/>
        <a:p>
          <a:endParaRPr lang="zh-CN" altLang="en-US"/>
        </a:p>
      </dgm:t>
    </dgm:pt>
    <dgm:pt modelId="{712C1E93-3628-4428-8C05-0DE3D0207889}">
      <dgm:prSet phldrT="[文本]" custT="1"/>
      <dgm:spPr/>
      <dgm:t>
        <a:bodyPr/>
        <a:lstStyle/>
        <a:p>
          <a:r>
            <a:rPr lang="zh-CN" altLang="en-US" sz="2400" dirty="0" smtClean="0"/>
            <a:t>感恩于心</a:t>
          </a:r>
          <a:endParaRPr lang="zh-CN" altLang="en-US" sz="2400" dirty="0"/>
        </a:p>
      </dgm:t>
    </dgm:pt>
    <dgm:pt modelId="{E0E2DB48-2232-42EC-9DE2-8DAF1402527A}" type="parTrans" cxnId="{8686765F-9C4C-4C85-9487-D4E67E92C7BA}">
      <dgm:prSet/>
      <dgm:spPr/>
      <dgm:t>
        <a:bodyPr/>
        <a:lstStyle/>
        <a:p>
          <a:endParaRPr lang="zh-CN" altLang="en-US"/>
        </a:p>
      </dgm:t>
    </dgm:pt>
    <dgm:pt modelId="{7DBA8F66-9966-4C4B-9CD1-CBE44CD50059}" type="sibTrans" cxnId="{8686765F-9C4C-4C85-9487-D4E67E92C7BA}">
      <dgm:prSet/>
      <dgm:spPr/>
      <dgm:t>
        <a:bodyPr/>
        <a:lstStyle/>
        <a:p>
          <a:endParaRPr lang="zh-CN" altLang="en-US"/>
        </a:p>
      </dgm:t>
    </dgm:pt>
    <dgm:pt modelId="{C96063A2-837C-48B1-9A3B-C4CC78932053}">
      <dgm:prSet phldrT="[文本]" custT="1"/>
      <dgm:spPr/>
      <dgm:t>
        <a:bodyPr/>
        <a:lstStyle/>
        <a:p>
          <a:r>
            <a:rPr lang="zh-CN" altLang="en-US" sz="2400" dirty="0" smtClean="0"/>
            <a:t>业精于勤</a:t>
          </a:r>
          <a:endParaRPr lang="zh-CN" altLang="en-US" sz="2400" dirty="0"/>
        </a:p>
      </dgm:t>
    </dgm:pt>
    <dgm:pt modelId="{1EEFE83D-BE98-4115-AB13-50459FB5CD31}" type="parTrans" cxnId="{669ED466-F6CD-4976-9A4F-FD6FCEF1CCFD}">
      <dgm:prSet/>
      <dgm:spPr/>
      <dgm:t>
        <a:bodyPr/>
        <a:lstStyle/>
        <a:p>
          <a:endParaRPr lang="zh-CN" altLang="en-US"/>
        </a:p>
      </dgm:t>
    </dgm:pt>
    <dgm:pt modelId="{BD3E910D-C2C3-40F8-BBB9-79A0EDC5D1F9}" type="sibTrans" cxnId="{669ED466-F6CD-4976-9A4F-FD6FCEF1CCFD}">
      <dgm:prSet/>
      <dgm:spPr/>
      <dgm:t>
        <a:bodyPr/>
        <a:lstStyle/>
        <a:p>
          <a:endParaRPr lang="zh-CN" altLang="en-US"/>
        </a:p>
      </dgm:t>
    </dgm:pt>
    <dgm:pt modelId="{E56581B8-EB45-4D7A-9E76-A76B07A8AB80}" type="pres">
      <dgm:prSet presAssocID="{8526DF0F-B547-4413-8204-93B1BEF75C1C}" presName="cycle" presStyleCnt="0">
        <dgm:presLayoutVars>
          <dgm:dir/>
          <dgm:resizeHandles val="exact"/>
        </dgm:presLayoutVars>
      </dgm:prSet>
      <dgm:spPr/>
      <dgm:t>
        <a:bodyPr/>
        <a:lstStyle/>
        <a:p>
          <a:endParaRPr lang="zh-CN" altLang="en-US"/>
        </a:p>
      </dgm:t>
    </dgm:pt>
    <dgm:pt modelId="{856F5C38-CEBC-4505-8FD6-649A28D0DF3F}" type="pres">
      <dgm:prSet presAssocID="{EA42ED5B-FE42-4E18-97BA-BFFAEF13A58F}" presName="dummy" presStyleCnt="0"/>
      <dgm:spPr/>
    </dgm:pt>
    <dgm:pt modelId="{7F817075-3058-4F16-A6DE-DDF779ACF4CF}" type="pres">
      <dgm:prSet presAssocID="{EA42ED5B-FE42-4E18-97BA-BFFAEF13A58F}" presName="node" presStyleLbl="revTx" presStyleIdx="0" presStyleCnt="4">
        <dgm:presLayoutVars>
          <dgm:bulletEnabled val="1"/>
        </dgm:presLayoutVars>
      </dgm:prSet>
      <dgm:spPr/>
      <dgm:t>
        <a:bodyPr/>
        <a:lstStyle/>
        <a:p>
          <a:endParaRPr lang="zh-CN" altLang="en-US"/>
        </a:p>
      </dgm:t>
    </dgm:pt>
    <dgm:pt modelId="{31B6D9F3-558E-4798-88A6-0C29855F8DF5}" type="pres">
      <dgm:prSet presAssocID="{44EFBD06-9632-4F4C-AE7D-71BC03C86E69}" presName="sibTrans" presStyleLbl="node1" presStyleIdx="0" presStyleCnt="4"/>
      <dgm:spPr/>
      <dgm:t>
        <a:bodyPr/>
        <a:lstStyle/>
        <a:p>
          <a:endParaRPr lang="zh-CN" altLang="en-US"/>
        </a:p>
      </dgm:t>
    </dgm:pt>
    <dgm:pt modelId="{7538D896-A050-4ECA-B98A-16FA57A55F0E}" type="pres">
      <dgm:prSet presAssocID="{492B69DF-7ED1-46F9-A20F-543DE454B847}" presName="dummy" presStyleCnt="0"/>
      <dgm:spPr/>
    </dgm:pt>
    <dgm:pt modelId="{16F93964-A1A8-466C-A45F-EEBA83364DE2}" type="pres">
      <dgm:prSet presAssocID="{492B69DF-7ED1-46F9-A20F-543DE454B847}" presName="node" presStyleLbl="revTx" presStyleIdx="1" presStyleCnt="4">
        <dgm:presLayoutVars>
          <dgm:bulletEnabled val="1"/>
        </dgm:presLayoutVars>
      </dgm:prSet>
      <dgm:spPr/>
      <dgm:t>
        <a:bodyPr/>
        <a:lstStyle/>
        <a:p>
          <a:endParaRPr lang="zh-CN" altLang="en-US"/>
        </a:p>
      </dgm:t>
    </dgm:pt>
    <dgm:pt modelId="{13A3BB1D-B8F3-44F1-AC44-48F195795A65}" type="pres">
      <dgm:prSet presAssocID="{20D96B98-8ADA-4604-B4B3-6A4B2E1A79DE}" presName="sibTrans" presStyleLbl="node1" presStyleIdx="1" presStyleCnt="4"/>
      <dgm:spPr/>
      <dgm:t>
        <a:bodyPr/>
        <a:lstStyle/>
        <a:p>
          <a:endParaRPr lang="zh-CN" altLang="en-US"/>
        </a:p>
      </dgm:t>
    </dgm:pt>
    <dgm:pt modelId="{39604DC5-83E9-429A-8B76-14CE18154184}" type="pres">
      <dgm:prSet presAssocID="{712C1E93-3628-4428-8C05-0DE3D0207889}" presName="dummy" presStyleCnt="0"/>
      <dgm:spPr/>
    </dgm:pt>
    <dgm:pt modelId="{0010E8F9-7DE1-4C11-9320-7E7C087F7597}" type="pres">
      <dgm:prSet presAssocID="{712C1E93-3628-4428-8C05-0DE3D0207889}" presName="node" presStyleLbl="revTx" presStyleIdx="2" presStyleCnt="4">
        <dgm:presLayoutVars>
          <dgm:bulletEnabled val="1"/>
        </dgm:presLayoutVars>
      </dgm:prSet>
      <dgm:spPr/>
      <dgm:t>
        <a:bodyPr/>
        <a:lstStyle/>
        <a:p>
          <a:endParaRPr lang="zh-CN" altLang="en-US"/>
        </a:p>
      </dgm:t>
    </dgm:pt>
    <dgm:pt modelId="{74116F32-8384-4D03-B776-CA4BFBCDAE8D}" type="pres">
      <dgm:prSet presAssocID="{7DBA8F66-9966-4C4B-9CD1-CBE44CD50059}" presName="sibTrans" presStyleLbl="node1" presStyleIdx="2" presStyleCnt="4"/>
      <dgm:spPr/>
      <dgm:t>
        <a:bodyPr/>
        <a:lstStyle/>
        <a:p>
          <a:endParaRPr lang="zh-CN" altLang="en-US"/>
        </a:p>
      </dgm:t>
    </dgm:pt>
    <dgm:pt modelId="{C9FF13AC-9321-42EC-8B78-AEDB01539F29}" type="pres">
      <dgm:prSet presAssocID="{C96063A2-837C-48B1-9A3B-C4CC78932053}" presName="dummy" presStyleCnt="0"/>
      <dgm:spPr/>
    </dgm:pt>
    <dgm:pt modelId="{316B221F-ACF3-432C-98A4-A33458A5E532}" type="pres">
      <dgm:prSet presAssocID="{C96063A2-837C-48B1-9A3B-C4CC78932053}" presName="node" presStyleLbl="revTx" presStyleIdx="3" presStyleCnt="4">
        <dgm:presLayoutVars>
          <dgm:bulletEnabled val="1"/>
        </dgm:presLayoutVars>
      </dgm:prSet>
      <dgm:spPr/>
      <dgm:t>
        <a:bodyPr/>
        <a:lstStyle/>
        <a:p>
          <a:endParaRPr lang="zh-CN" altLang="en-US"/>
        </a:p>
      </dgm:t>
    </dgm:pt>
    <dgm:pt modelId="{F0BDF86E-67C4-42B4-B8FC-40A2C452D9A4}" type="pres">
      <dgm:prSet presAssocID="{BD3E910D-C2C3-40F8-BBB9-79A0EDC5D1F9}" presName="sibTrans" presStyleLbl="node1" presStyleIdx="3" presStyleCnt="4"/>
      <dgm:spPr/>
      <dgm:t>
        <a:bodyPr/>
        <a:lstStyle/>
        <a:p>
          <a:endParaRPr lang="zh-CN" altLang="en-US"/>
        </a:p>
      </dgm:t>
    </dgm:pt>
  </dgm:ptLst>
  <dgm:cxnLst>
    <dgm:cxn modelId="{AE8A82F8-7ED1-4A52-9DBA-D5C785863407}" srcId="{8526DF0F-B547-4413-8204-93B1BEF75C1C}" destId="{492B69DF-7ED1-46F9-A20F-543DE454B847}" srcOrd="1" destOrd="0" parTransId="{FFACA812-797E-406C-B50D-69FC536D0559}" sibTransId="{20D96B98-8ADA-4604-B4B3-6A4B2E1A79DE}"/>
    <dgm:cxn modelId="{5B36DB95-6D4C-4E67-AF74-B0CEF0BCDCDE}" type="presOf" srcId="{492B69DF-7ED1-46F9-A20F-543DE454B847}" destId="{16F93964-A1A8-466C-A45F-EEBA83364DE2}" srcOrd="0" destOrd="0" presId="urn:microsoft.com/office/officeart/2005/8/layout/cycle1"/>
    <dgm:cxn modelId="{1F58FE01-2814-4D47-A9FD-8BBFD8FEF57A}" type="presOf" srcId="{20D96B98-8ADA-4604-B4B3-6A4B2E1A79DE}" destId="{13A3BB1D-B8F3-44F1-AC44-48F195795A65}" srcOrd="0" destOrd="0" presId="urn:microsoft.com/office/officeart/2005/8/layout/cycle1"/>
    <dgm:cxn modelId="{94BF391C-2C66-4204-8D11-0E7CDE346D22}" type="presOf" srcId="{BD3E910D-C2C3-40F8-BBB9-79A0EDC5D1F9}" destId="{F0BDF86E-67C4-42B4-B8FC-40A2C452D9A4}" srcOrd="0" destOrd="0" presId="urn:microsoft.com/office/officeart/2005/8/layout/cycle1"/>
    <dgm:cxn modelId="{2A225C0D-3DA3-44AD-B60B-FDEAE8334FF3}" type="presOf" srcId="{712C1E93-3628-4428-8C05-0DE3D0207889}" destId="{0010E8F9-7DE1-4C11-9320-7E7C087F7597}" srcOrd="0" destOrd="0" presId="urn:microsoft.com/office/officeart/2005/8/layout/cycle1"/>
    <dgm:cxn modelId="{904DE27F-B81F-434E-A192-8A0D2AAD9ADB}" type="presOf" srcId="{44EFBD06-9632-4F4C-AE7D-71BC03C86E69}" destId="{31B6D9F3-558E-4798-88A6-0C29855F8DF5}" srcOrd="0" destOrd="0" presId="urn:microsoft.com/office/officeart/2005/8/layout/cycle1"/>
    <dgm:cxn modelId="{8686765F-9C4C-4C85-9487-D4E67E92C7BA}" srcId="{8526DF0F-B547-4413-8204-93B1BEF75C1C}" destId="{712C1E93-3628-4428-8C05-0DE3D0207889}" srcOrd="2" destOrd="0" parTransId="{E0E2DB48-2232-42EC-9DE2-8DAF1402527A}" sibTransId="{7DBA8F66-9966-4C4B-9CD1-CBE44CD50059}"/>
    <dgm:cxn modelId="{6F08C1B6-9468-4EB5-A53B-343B5D533948}" type="presOf" srcId="{7DBA8F66-9966-4C4B-9CD1-CBE44CD50059}" destId="{74116F32-8384-4D03-B776-CA4BFBCDAE8D}" srcOrd="0" destOrd="0" presId="urn:microsoft.com/office/officeart/2005/8/layout/cycle1"/>
    <dgm:cxn modelId="{10BEE7A8-9E53-4A5C-8882-C9BD8D1A2786}" type="presOf" srcId="{C96063A2-837C-48B1-9A3B-C4CC78932053}" destId="{316B221F-ACF3-432C-98A4-A33458A5E532}" srcOrd="0" destOrd="0" presId="urn:microsoft.com/office/officeart/2005/8/layout/cycle1"/>
    <dgm:cxn modelId="{669ED466-F6CD-4976-9A4F-FD6FCEF1CCFD}" srcId="{8526DF0F-B547-4413-8204-93B1BEF75C1C}" destId="{C96063A2-837C-48B1-9A3B-C4CC78932053}" srcOrd="3" destOrd="0" parTransId="{1EEFE83D-BE98-4115-AB13-50459FB5CD31}" sibTransId="{BD3E910D-C2C3-40F8-BBB9-79A0EDC5D1F9}"/>
    <dgm:cxn modelId="{D2B3375D-F766-45AE-86A5-5B3FC5C2F822}" type="presOf" srcId="{EA42ED5B-FE42-4E18-97BA-BFFAEF13A58F}" destId="{7F817075-3058-4F16-A6DE-DDF779ACF4CF}" srcOrd="0" destOrd="0" presId="urn:microsoft.com/office/officeart/2005/8/layout/cycle1"/>
    <dgm:cxn modelId="{1CAD0A73-579A-4C54-B567-DC1304A37F0F}" srcId="{8526DF0F-B547-4413-8204-93B1BEF75C1C}" destId="{EA42ED5B-FE42-4E18-97BA-BFFAEF13A58F}" srcOrd="0" destOrd="0" parTransId="{4FA03395-8BB7-4657-8EA8-299324C31BF3}" sibTransId="{44EFBD06-9632-4F4C-AE7D-71BC03C86E69}"/>
    <dgm:cxn modelId="{1756E4C5-42F8-4FF6-8AEA-18E7904DAAE3}" type="presOf" srcId="{8526DF0F-B547-4413-8204-93B1BEF75C1C}" destId="{E56581B8-EB45-4D7A-9E76-A76B07A8AB80}" srcOrd="0" destOrd="0" presId="urn:microsoft.com/office/officeart/2005/8/layout/cycle1"/>
    <dgm:cxn modelId="{210BF877-F4DB-4CE2-A0C8-4DFCAFC0428B}" type="presParOf" srcId="{E56581B8-EB45-4D7A-9E76-A76B07A8AB80}" destId="{856F5C38-CEBC-4505-8FD6-649A28D0DF3F}" srcOrd="0" destOrd="0" presId="urn:microsoft.com/office/officeart/2005/8/layout/cycle1"/>
    <dgm:cxn modelId="{8CBDA58C-DFA6-45FD-A5AD-DD57595881CA}" type="presParOf" srcId="{E56581B8-EB45-4D7A-9E76-A76B07A8AB80}" destId="{7F817075-3058-4F16-A6DE-DDF779ACF4CF}" srcOrd="1" destOrd="0" presId="urn:microsoft.com/office/officeart/2005/8/layout/cycle1"/>
    <dgm:cxn modelId="{8CF000E8-2F59-4006-94D2-03CF24FDA81B}" type="presParOf" srcId="{E56581B8-EB45-4D7A-9E76-A76B07A8AB80}" destId="{31B6D9F3-558E-4798-88A6-0C29855F8DF5}" srcOrd="2" destOrd="0" presId="urn:microsoft.com/office/officeart/2005/8/layout/cycle1"/>
    <dgm:cxn modelId="{F47C9C54-18BA-4DCE-B03A-A4C64FBFEBF3}" type="presParOf" srcId="{E56581B8-EB45-4D7A-9E76-A76B07A8AB80}" destId="{7538D896-A050-4ECA-B98A-16FA57A55F0E}" srcOrd="3" destOrd="0" presId="urn:microsoft.com/office/officeart/2005/8/layout/cycle1"/>
    <dgm:cxn modelId="{2844661F-0892-4AC4-B2E4-EC93B7657137}" type="presParOf" srcId="{E56581B8-EB45-4D7A-9E76-A76B07A8AB80}" destId="{16F93964-A1A8-466C-A45F-EEBA83364DE2}" srcOrd="4" destOrd="0" presId="urn:microsoft.com/office/officeart/2005/8/layout/cycle1"/>
    <dgm:cxn modelId="{F00FDF6C-36FE-447E-8349-D9927073F0ED}" type="presParOf" srcId="{E56581B8-EB45-4D7A-9E76-A76B07A8AB80}" destId="{13A3BB1D-B8F3-44F1-AC44-48F195795A65}" srcOrd="5" destOrd="0" presId="urn:microsoft.com/office/officeart/2005/8/layout/cycle1"/>
    <dgm:cxn modelId="{EE2808D0-BCEF-4E39-ACF4-63BF1835D5AE}" type="presParOf" srcId="{E56581B8-EB45-4D7A-9E76-A76B07A8AB80}" destId="{39604DC5-83E9-429A-8B76-14CE18154184}" srcOrd="6" destOrd="0" presId="urn:microsoft.com/office/officeart/2005/8/layout/cycle1"/>
    <dgm:cxn modelId="{915FBED9-4F76-4C45-B1F8-41F35A6168D5}" type="presParOf" srcId="{E56581B8-EB45-4D7A-9E76-A76B07A8AB80}" destId="{0010E8F9-7DE1-4C11-9320-7E7C087F7597}" srcOrd="7" destOrd="0" presId="urn:microsoft.com/office/officeart/2005/8/layout/cycle1"/>
    <dgm:cxn modelId="{E4419DE4-911F-4BCE-969A-5432A47AC9DE}" type="presParOf" srcId="{E56581B8-EB45-4D7A-9E76-A76B07A8AB80}" destId="{74116F32-8384-4D03-B776-CA4BFBCDAE8D}" srcOrd="8" destOrd="0" presId="urn:microsoft.com/office/officeart/2005/8/layout/cycle1"/>
    <dgm:cxn modelId="{3E2F03F4-F034-4CFC-B6E1-86D6977412EC}" type="presParOf" srcId="{E56581B8-EB45-4D7A-9E76-A76B07A8AB80}" destId="{C9FF13AC-9321-42EC-8B78-AEDB01539F29}" srcOrd="9" destOrd="0" presId="urn:microsoft.com/office/officeart/2005/8/layout/cycle1"/>
    <dgm:cxn modelId="{2C5237F8-0037-4959-8289-E4563535FE2D}" type="presParOf" srcId="{E56581B8-EB45-4D7A-9E76-A76B07A8AB80}" destId="{316B221F-ACF3-432C-98A4-A33458A5E532}" srcOrd="10" destOrd="0" presId="urn:microsoft.com/office/officeart/2005/8/layout/cycle1"/>
    <dgm:cxn modelId="{5B8D7436-FFFE-4009-92AE-4940A06DECDF}" type="presParOf" srcId="{E56581B8-EB45-4D7A-9E76-A76B07A8AB80}" destId="{F0BDF86E-67C4-42B4-B8FC-40A2C452D9A4}" srcOrd="11" destOrd="0" presId="urn:microsoft.com/office/officeart/2005/8/layout/cycle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1500E1-098A-4563-A06F-EBE213BD812A}">
      <dsp:nvSpPr>
        <dsp:cNvPr id="0" name=""/>
        <dsp:cNvSpPr/>
      </dsp:nvSpPr>
      <dsp:spPr>
        <a:xfrm>
          <a:off x="1892370" y="1848079"/>
          <a:ext cx="1399835" cy="139983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zh-CN" altLang="en-US" sz="3100" kern="1200" dirty="0" smtClean="0"/>
            <a:t>管理体系</a:t>
          </a:r>
          <a:endParaRPr lang="zh-CN" altLang="en-US" sz="3100" kern="1200" dirty="0"/>
        </a:p>
      </dsp:txBody>
      <dsp:txXfrm>
        <a:off x="1892370" y="1848079"/>
        <a:ext cx="1399835" cy="1399835"/>
      </dsp:txXfrm>
    </dsp:sp>
    <dsp:sp modelId="{63261E40-180A-493A-9FDC-57423425D9A9}">
      <dsp:nvSpPr>
        <dsp:cNvPr id="0" name=""/>
        <dsp:cNvSpPr/>
      </dsp:nvSpPr>
      <dsp:spPr>
        <a:xfrm rot="11700000">
          <a:off x="644950" y="1990628"/>
          <a:ext cx="1223337" cy="398953"/>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78EF9F-EB25-4324-AD5B-3AD5BDA98D50}">
      <dsp:nvSpPr>
        <dsp:cNvPr id="0" name=""/>
        <dsp:cNvSpPr/>
      </dsp:nvSpPr>
      <dsp:spPr>
        <a:xfrm>
          <a:off x="870" y="1499856"/>
          <a:ext cx="1329843" cy="106387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US" altLang="zh-CN" sz="1700" kern="1200" dirty="0" smtClean="0"/>
            <a:t>GB/T19001-2008</a:t>
          </a:r>
          <a:endParaRPr lang="zh-CN" altLang="en-US" sz="1700" kern="1200" dirty="0"/>
        </a:p>
      </dsp:txBody>
      <dsp:txXfrm>
        <a:off x="870" y="1499856"/>
        <a:ext cx="1329843" cy="1063874"/>
      </dsp:txXfrm>
    </dsp:sp>
    <dsp:sp modelId="{1D36E6CF-E01D-42A0-A114-BE091FCFD95F}">
      <dsp:nvSpPr>
        <dsp:cNvPr id="0" name=""/>
        <dsp:cNvSpPr/>
      </dsp:nvSpPr>
      <dsp:spPr>
        <a:xfrm rot="14700000">
          <a:off x="1396228" y="1095290"/>
          <a:ext cx="1223337" cy="398953"/>
        </a:xfrm>
        <a:prstGeom prst="leftArrow">
          <a:avLst>
            <a:gd name="adj1" fmla="val 60000"/>
            <a:gd name="adj2" fmla="val 50000"/>
          </a:avLst>
        </a:prstGeom>
        <a:solidFill>
          <a:schemeClr val="accent4">
            <a:hueOff val="-1488257"/>
            <a:satOff val="8966"/>
            <a:lumOff val="71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5A2130-4ADE-4D8F-A061-CA9B840287C3}">
      <dsp:nvSpPr>
        <dsp:cNvPr id="0" name=""/>
        <dsp:cNvSpPr/>
      </dsp:nvSpPr>
      <dsp:spPr>
        <a:xfrm>
          <a:off x="1084473" y="208469"/>
          <a:ext cx="1329843" cy="1063874"/>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US" altLang="zh-CN" sz="1700" kern="1200" dirty="0" smtClean="0"/>
            <a:t>GJB9001B-2009</a:t>
          </a:r>
          <a:endParaRPr lang="zh-CN" altLang="en-US" sz="1700" kern="1200" dirty="0"/>
        </a:p>
      </dsp:txBody>
      <dsp:txXfrm>
        <a:off x="1084473" y="208469"/>
        <a:ext cx="1329843" cy="1063874"/>
      </dsp:txXfrm>
    </dsp:sp>
    <dsp:sp modelId="{87E5BEA9-3575-438A-A284-3D1D07767BB9}">
      <dsp:nvSpPr>
        <dsp:cNvPr id="0" name=""/>
        <dsp:cNvSpPr/>
      </dsp:nvSpPr>
      <dsp:spPr>
        <a:xfrm rot="17700000">
          <a:off x="2565009" y="1095290"/>
          <a:ext cx="1223337" cy="398953"/>
        </a:xfrm>
        <a:prstGeom prst="leftArrow">
          <a:avLst>
            <a:gd name="adj1" fmla="val 60000"/>
            <a:gd name="adj2" fmla="val 50000"/>
          </a:avLst>
        </a:prstGeom>
        <a:solidFill>
          <a:schemeClr val="accent4">
            <a:hueOff val="-2976513"/>
            <a:satOff val="17933"/>
            <a:lumOff val="14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D8A32C-34C1-4BA8-B799-AA529469CF6D}">
      <dsp:nvSpPr>
        <dsp:cNvPr id="0" name=""/>
        <dsp:cNvSpPr/>
      </dsp:nvSpPr>
      <dsp:spPr>
        <a:xfrm>
          <a:off x="2770259" y="208469"/>
          <a:ext cx="1329843" cy="1063874"/>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zh-CN" altLang="en-US" sz="1700" kern="1200" dirty="0" smtClean="0"/>
            <a:t>公司标准</a:t>
          </a:r>
          <a:endParaRPr lang="zh-CN" altLang="en-US" sz="1700" kern="1200" dirty="0"/>
        </a:p>
      </dsp:txBody>
      <dsp:txXfrm>
        <a:off x="2770259" y="208469"/>
        <a:ext cx="1329843" cy="1063874"/>
      </dsp:txXfrm>
    </dsp:sp>
    <dsp:sp modelId="{A341571C-E631-4F78-925B-57BB75DCDC69}">
      <dsp:nvSpPr>
        <dsp:cNvPr id="0" name=""/>
        <dsp:cNvSpPr/>
      </dsp:nvSpPr>
      <dsp:spPr>
        <a:xfrm rot="20700000">
          <a:off x="3316288" y="1990628"/>
          <a:ext cx="1223337" cy="398953"/>
        </a:xfrm>
        <a:prstGeom prst="lef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1AB6BC-2E4B-4305-ADB0-BE8A501792FE}">
      <dsp:nvSpPr>
        <dsp:cNvPr id="0" name=""/>
        <dsp:cNvSpPr/>
      </dsp:nvSpPr>
      <dsp:spPr>
        <a:xfrm>
          <a:off x="3853861" y="1499856"/>
          <a:ext cx="1329843" cy="1063874"/>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zh-CN" altLang="en-US" sz="1700" kern="1200" dirty="0" smtClean="0"/>
            <a:t>国家环保评证</a:t>
          </a:r>
          <a:r>
            <a:rPr lang="en-US" altLang="zh-CN" sz="1700" kern="1200" dirty="0" smtClean="0"/>
            <a:t>&amp;</a:t>
          </a:r>
          <a:r>
            <a:rPr lang="zh-CN" altLang="en-US" sz="1700" kern="1200" dirty="0" smtClean="0"/>
            <a:t>国家安防认证</a:t>
          </a:r>
          <a:endParaRPr lang="zh-CN" altLang="en-US" sz="1700" kern="1200" dirty="0"/>
        </a:p>
      </dsp:txBody>
      <dsp:txXfrm>
        <a:off x="3853861" y="1499856"/>
        <a:ext cx="1329843" cy="106387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0DD8BD-F730-4B6D-8A01-FE0756FE84DB}" type="datetimeFigureOut">
              <a:rPr lang="zh-CN" altLang="en-US" smtClean="0"/>
              <a:pPr/>
              <a:t>2017/3/5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A6245A-8382-49C9-971D-8E505C6492F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2A6245A-8382-49C9-971D-8E505C6492F7}"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A6245A-8382-49C9-971D-8E505C6492F7}" type="slidenum">
              <a:rPr lang="zh-CN" altLang="en-US" smtClean="0"/>
              <a:pPr/>
              <a:t>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A6245A-8382-49C9-971D-8E505C6492F7}" type="slidenum">
              <a:rPr lang="zh-CN" altLang="en-US" smtClean="0"/>
              <a:pPr/>
              <a:t>8</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A6245A-8382-49C9-971D-8E505C6492F7}" type="slidenum">
              <a:rPr lang="zh-CN" altLang="en-US" smtClean="0"/>
              <a:pPr/>
              <a:t>10</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A6245A-8382-49C9-971D-8E505C6492F7}" type="slidenum">
              <a:rPr lang="zh-CN" altLang="en-US" smtClean="0"/>
              <a:pPr/>
              <a:t>11</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A6245A-8382-49C9-971D-8E505C6492F7}" type="slidenum">
              <a:rPr lang="zh-CN" altLang="en-US" smtClean="0"/>
              <a:pPr/>
              <a:t>12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69AF04B-AA89-4625-BD2F-330A89A8B212}" type="datetime1">
              <a:rPr lang="zh-CN" altLang="en-US" smtClean="0"/>
              <a:pPr/>
              <a:t>2017/3/5</a:t>
            </a:fld>
            <a:endParaRPr lang="zh-CN" altLang="en-US"/>
          </a:p>
        </p:txBody>
      </p:sp>
      <p:sp>
        <p:nvSpPr>
          <p:cNvPr id="5" name="页脚占位符 4"/>
          <p:cNvSpPr>
            <a:spLocks noGrp="1"/>
          </p:cNvSpPr>
          <p:nvPr>
            <p:ph type="ftr" sz="quarter" idx="11"/>
          </p:nvPr>
        </p:nvSpPr>
        <p:spPr/>
        <p:txBody>
          <a:bodyPr/>
          <a:lstStyle/>
          <a:p>
            <a:r>
              <a:rPr lang="en-US" altLang="zh-CN" smtClean="0"/>
              <a:t>Copyright HANGLING AERO</a:t>
            </a:r>
            <a:endParaRPr lang="zh-CN" altLang="en-US"/>
          </a:p>
        </p:txBody>
      </p:sp>
      <p:sp>
        <p:nvSpPr>
          <p:cNvPr id="6" name="灯片编号占位符 5"/>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075C8DB-B14A-4232-87D3-367A10F64158}" type="datetime1">
              <a:rPr lang="zh-CN" altLang="en-US" smtClean="0"/>
              <a:pPr/>
              <a:t>2017/3/5</a:t>
            </a:fld>
            <a:endParaRPr lang="zh-CN" altLang="en-US"/>
          </a:p>
        </p:txBody>
      </p:sp>
      <p:sp>
        <p:nvSpPr>
          <p:cNvPr id="5" name="页脚占位符 4"/>
          <p:cNvSpPr>
            <a:spLocks noGrp="1"/>
          </p:cNvSpPr>
          <p:nvPr>
            <p:ph type="ftr" sz="quarter" idx="11"/>
          </p:nvPr>
        </p:nvSpPr>
        <p:spPr/>
        <p:txBody>
          <a:bodyPr/>
          <a:lstStyle/>
          <a:p>
            <a:r>
              <a:rPr lang="en-US" altLang="zh-CN" smtClean="0"/>
              <a:t>Copyright HANGLING AERO</a:t>
            </a:r>
            <a:endParaRPr lang="zh-CN" altLang="en-US"/>
          </a:p>
        </p:txBody>
      </p:sp>
      <p:sp>
        <p:nvSpPr>
          <p:cNvPr id="6" name="灯片编号占位符 5"/>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CE7D7A0-166E-48BF-88CA-B3B96BE78F37}" type="datetime1">
              <a:rPr lang="zh-CN" altLang="en-US" smtClean="0"/>
              <a:pPr/>
              <a:t>2017/3/5</a:t>
            </a:fld>
            <a:endParaRPr lang="zh-CN" altLang="en-US"/>
          </a:p>
        </p:txBody>
      </p:sp>
      <p:sp>
        <p:nvSpPr>
          <p:cNvPr id="5" name="页脚占位符 4"/>
          <p:cNvSpPr>
            <a:spLocks noGrp="1"/>
          </p:cNvSpPr>
          <p:nvPr>
            <p:ph type="ftr" sz="quarter" idx="11"/>
          </p:nvPr>
        </p:nvSpPr>
        <p:spPr/>
        <p:txBody>
          <a:bodyPr/>
          <a:lstStyle/>
          <a:p>
            <a:r>
              <a:rPr lang="en-US" altLang="zh-CN" smtClean="0"/>
              <a:t>Copyright HANGLING AERO</a:t>
            </a:r>
            <a:endParaRPr lang="zh-CN" altLang="en-US"/>
          </a:p>
        </p:txBody>
      </p:sp>
      <p:sp>
        <p:nvSpPr>
          <p:cNvPr id="6" name="灯片编号占位符 5"/>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8E0DBE8-0636-469F-842D-273CC4220D39}" type="datetime1">
              <a:rPr lang="zh-CN" altLang="en-US" smtClean="0"/>
              <a:pPr/>
              <a:t>2017/3/5</a:t>
            </a:fld>
            <a:endParaRPr lang="zh-CN" altLang="en-US"/>
          </a:p>
        </p:txBody>
      </p:sp>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sp>
        <p:nvSpPr>
          <p:cNvPr id="7" name="灯片编号占位符 6"/>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4B9D539-219A-40EA-AD45-2707520F2C5A}" type="datetime1">
              <a:rPr lang="zh-CN" altLang="en-US" smtClean="0"/>
              <a:pPr/>
              <a:t>2017/3/5</a:t>
            </a:fld>
            <a:endParaRPr lang="zh-CN" altLang="en-US"/>
          </a:p>
        </p:txBody>
      </p:sp>
      <p:sp>
        <p:nvSpPr>
          <p:cNvPr id="8" name="页脚占位符 7"/>
          <p:cNvSpPr>
            <a:spLocks noGrp="1"/>
          </p:cNvSpPr>
          <p:nvPr>
            <p:ph type="ftr" sz="quarter" idx="11"/>
          </p:nvPr>
        </p:nvSpPr>
        <p:spPr/>
        <p:txBody>
          <a:bodyPr/>
          <a:lstStyle/>
          <a:p>
            <a:r>
              <a:rPr lang="en-US" altLang="zh-CN" smtClean="0"/>
              <a:t>Copyright HANGLING AERO</a:t>
            </a:r>
            <a:endParaRPr lang="zh-CN" altLang="en-US"/>
          </a:p>
        </p:txBody>
      </p:sp>
      <p:sp>
        <p:nvSpPr>
          <p:cNvPr id="9" name="灯片编号占位符 8"/>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33E635C-EAFB-48DB-922F-DF9528B67B71}" type="datetime1">
              <a:rPr lang="zh-CN" altLang="en-US" smtClean="0"/>
              <a:pPr/>
              <a:t>2017/3/5</a:t>
            </a:fld>
            <a:endParaRPr lang="zh-CN" altLang="en-US"/>
          </a:p>
        </p:txBody>
      </p:sp>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5" name="灯片编号占位符 4"/>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EE34CC-E4E4-4E8C-8E7A-EACC177D0D77}" type="datetime1">
              <a:rPr lang="zh-CN" altLang="en-US" smtClean="0"/>
              <a:pPr/>
              <a:t>2017/3/5</a:t>
            </a:fld>
            <a:endParaRPr lang="zh-CN" altLang="en-US"/>
          </a:p>
        </p:txBody>
      </p:sp>
      <p:sp>
        <p:nvSpPr>
          <p:cNvPr id="3" name="页脚占位符 2"/>
          <p:cNvSpPr>
            <a:spLocks noGrp="1"/>
          </p:cNvSpPr>
          <p:nvPr>
            <p:ph type="ftr" sz="quarter" idx="11"/>
          </p:nvPr>
        </p:nvSpPr>
        <p:spPr/>
        <p:txBody>
          <a:bodyPr/>
          <a:lstStyle/>
          <a:p>
            <a:r>
              <a:rPr lang="en-US" altLang="zh-CN" smtClean="0"/>
              <a:t>Copyright HANGLING AERO</a:t>
            </a:r>
            <a:endParaRPr lang="zh-CN" altLang="en-US"/>
          </a:p>
        </p:txBody>
      </p:sp>
      <p:sp>
        <p:nvSpPr>
          <p:cNvPr id="4" name="灯片编号占位符 3"/>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88BE544-104E-459D-B95F-E17F9F946633}" type="datetime1">
              <a:rPr lang="zh-CN" altLang="en-US" smtClean="0"/>
              <a:pPr/>
              <a:t>2017/3/5</a:t>
            </a:fld>
            <a:endParaRPr lang="zh-CN" altLang="en-US"/>
          </a:p>
        </p:txBody>
      </p:sp>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sp>
        <p:nvSpPr>
          <p:cNvPr id="7" name="灯片编号占位符 6"/>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148094E-F0D7-4B4E-AEE6-A43A9A82DDF9}" type="datetime1">
              <a:rPr lang="zh-CN" altLang="en-US" smtClean="0"/>
              <a:pPr/>
              <a:t>2017/3/5</a:t>
            </a:fld>
            <a:endParaRPr lang="zh-CN" altLang="en-US"/>
          </a:p>
        </p:txBody>
      </p:sp>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sp>
        <p:nvSpPr>
          <p:cNvPr id="7" name="灯片编号占位符 6"/>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EF72786-8C89-4066-9A34-EFFC78C50CF2}" type="datetime1">
              <a:rPr lang="zh-CN" altLang="en-US" smtClean="0"/>
              <a:pPr/>
              <a:t>2017/3/5</a:t>
            </a:fld>
            <a:endParaRPr lang="zh-CN" altLang="en-US"/>
          </a:p>
        </p:txBody>
      </p:sp>
      <p:sp>
        <p:nvSpPr>
          <p:cNvPr id="5" name="页脚占位符 4"/>
          <p:cNvSpPr>
            <a:spLocks noGrp="1"/>
          </p:cNvSpPr>
          <p:nvPr>
            <p:ph type="ftr" sz="quarter" idx="11"/>
          </p:nvPr>
        </p:nvSpPr>
        <p:spPr/>
        <p:txBody>
          <a:bodyPr/>
          <a:lstStyle/>
          <a:p>
            <a:r>
              <a:rPr lang="en-US" altLang="zh-CN" smtClean="0"/>
              <a:t>Copyright HANGLING AERO</a:t>
            </a:r>
            <a:endParaRPr lang="zh-CN" altLang="en-US"/>
          </a:p>
        </p:txBody>
      </p:sp>
      <p:sp>
        <p:nvSpPr>
          <p:cNvPr id="6" name="灯片编号占位符 5"/>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C253122-8314-4439-A8E2-84EF2C2DBF9E}" type="datetime1">
              <a:rPr lang="zh-CN" altLang="en-US" smtClean="0"/>
              <a:pPr/>
              <a:t>2017/3/5</a:t>
            </a:fld>
            <a:endParaRPr lang="zh-CN" altLang="en-US"/>
          </a:p>
        </p:txBody>
      </p:sp>
      <p:sp>
        <p:nvSpPr>
          <p:cNvPr id="5" name="页脚占位符 4"/>
          <p:cNvSpPr>
            <a:spLocks noGrp="1"/>
          </p:cNvSpPr>
          <p:nvPr>
            <p:ph type="ftr" sz="quarter" idx="11"/>
          </p:nvPr>
        </p:nvSpPr>
        <p:spPr/>
        <p:txBody>
          <a:bodyPr/>
          <a:lstStyle/>
          <a:p>
            <a:r>
              <a:rPr lang="en-US" altLang="zh-CN" smtClean="0"/>
              <a:t>Copyright HANGLING AERO</a:t>
            </a:r>
            <a:endParaRPr lang="zh-CN" altLang="en-US"/>
          </a:p>
        </p:txBody>
      </p:sp>
      <p:sp>
        <p:nvSpPr>
          <p:cNvPr id="6" name="灯片编号占位符 5"/>
          <p:cNvSpPr>
            <a:spLocks noGrp="1"/>
          </p:cNvSpPr>
          <p:nvPr>
            <p:ph type="sldNum" sz="quarter" idx="12"/>
          </p:nvPr>
        </p:nvSpPr>
        <p:spPr/>
        <p:txBody>
          <a:bodyPr/>
          <a:lstStyle/>
          <a:p>
            <a:fld id="{25E68A9C-136E-4F4D-93A2-386DAA4273B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0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ADED4-AFDC-4228-9427-16D5D161DC18}" type="datetime1">
              <a:rPr lang="zh-CN" altLang="en-US" smtClean="0"/>
              <a:pPr/>
              <a:t>2017/3/5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t>Copyright HANGLING AERO</a:t>
            </a: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68A9C-136E-4F4D-93A2-386DAA4273B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hart" Target="../charts/chart1.xml"/><Relationship Id="rId13" Type="http://schemas.openxmlformats.org/officeDocument/2006/relationships/chart" Target="../charts/chart6.xml"/><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chart" Target="../charts/chart5.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chart" Target="../charts/chart4.xml"/><Relationship Id="rId5" Type="http://schemas.openxmlformats.org/officeDocument/2006/relationships/image" Target="../media/image28.png"/><Relationship Id="rId10" Type="http://schemas.openxmlformats.org/officeDocument/2006/relationships/chart" Target="../charts/chart3.xml"/><Relationship Id="rId4" Type="http://schemas.openxmlformats.org/officeDocument/2006/relationships/image" Target="../media/image27.png"/><Relationship Id="rId9" Type="http://schemas.openxmlformats.org/officeDocument/2006/relationships/chart" Target="../charts/char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86314" y="5214950"/>
            <a:ext cx="4143404" cy="500066"/>
          </a:xfrm>
        </p:spPr>
        <p:txBody>
          <a:bodyPr>
            <a:normAutofit fontScale="90000"/>
          </a:bodyPr>
          <a:lstStyle/>
          <a:p>
            <a:r>
              <a:rPr lang="zh-CN" altLang="en-US" sz="2400" dirty="0" smtClean="0">
                <a:latin typeface="微软雅黑" pitchFamily="34" charset="-122"/>
                <a:ea typeface="微软雅黑" pitchFamily="34" charset="-122"/>
              </a:rPr>
              <a:t>上海园菱机械实业有限公司</a:t>
            </a:r>
            <a:r>
              <a:rPr lang="en-US" altLang="zh-CN" sz="2400" dirty="0" smtClean="0">
                <a:latin typeface="微软雅黑" pitchFamily="34" charset="-122"/>
                <a:ea typeface="微软雅黑" pitchFamily="34" charset="-122"/>
              </a:rPr>
              <a:t/>
            </a:r>
            <a:br>
              <a:rPr lang="en-US" altLang="zh-CN" sz="2400" dirty="0" smtClean="0">
                <a:latin typeface="微软雅黑" pitchFamily="34" charset="-122"/>
                <a:ea typeface="微软雅黑" pitchFamily="34" charset="-122"/>
              </a:rPr>
            </a:br>
            <a:r>
              <a:rPr lang="zh-CN" altLang="en-US" sz="2400" dirty="0" smtClean="0">
                <a:latin typeface="微软雅黑" pitchFamily="34" charset="-122"/>
                <a:ea typeface="微软雅黑" pitchFamily="34" charset="-122"/>
              </a:rPr>
              <a:t>上海航菱航空科技发展有限公司</a:t>
            </a:r>
            <a:endParaRPr lang="zh-CN" altLang="en-US" sz="2400" dirty="0">
              <a:latin typeface="微软雅黑" pitchFamily="34" charset="-122"/>
              <a:ea typeface="微软雅黑" pitchFamily="34" charset="-122"/>
            </a:endParaRPr>
          </a:p>
        </p:txBody>
      </p:sp>
      <p:sp>
        <p:nvSpPr>
          <p:cNvPr id="3" name="副标题 2"/>
          <p:cNvSpPr>
            <a:spLocks noGrp="1"/>
          </p:cNvSpPr>
          <p:nvPr>
            <p:ph type="subTitle" idx="1"/>
          </p:nvPr>
        </p:nvSpPr>
        <p:spPr>
          <a:xfrm>
            <a:off x="467544" y="1700808"/>
            <a:ext cx="8280920" cy="2942638"/>
          </a:xfrm>
        </p:spPr>
        <p:txBody>
          <a:bodyPr>
            <a:normAutofit lnSpcReduction="10000"/>
          </a:bodyPr>
          <a:lstStyle/>
          <a:p>
            <a:pPr algn="l">
              <a:lnSpc>
                <a:spcPct val="160000"/>
              </a:lnSpc>
            </a:pPr>
            <a:r>
              <a:rPr lang="en-US" altLang="zh-CN" sz="5800" b="1" dirty="0" smtClean="0">
                <a:solidFill>
                  <a:srgbClr val="00B0F0"/>
                </a:solidFill>
                <a:latin typeface="微软雅黑" pitchFamily="34" charset="-122"/>
                <a:ea typeface="微软雅黑" pitchFamily="34" charset="-122"/>
              </a:rPr>
              <a:t>“</a:t>
            </a:r>
            <a:r>
              <a:rPr lang="zh-CN" altLang="en-US" sz="5800" dirty="0" smtClean="0">
                <a:solidFill>
                  <a:srgbClr val="00B0F0"/>
                </a:solidFill>
                <a:latin typeface="微软雅黑" pitchFamily="34" charset="-122"/>
                <a:ea typeface="微软雅黑" pitchFamily="34" charset="-122"/>
              </a:rPr>
              <a:t>行</a:t>
            </a:r>
            <a:r>
              <a:rPr lang="en-US" altLang="zh-CN" sz="5800" b="1" dirty="0" smtClean="0">
                <a:solidFill>
                  <a:srgbClr val="00B0F0"/>
                </a:solidFill>
                <a:latin typeface="微软雅黑" pitchFamily="34" charset="-122"/>
                <a:ea typeface="微软雅黑" pitchFamily="34" charset="-122"/>
              </a:rPr>
              <a:t>” </a:t>
            </a:r>
            <a:r>
              <a:rPr lang="zh-CN" altLang="en-US" sz="5800" dirty="0" smtClean="0">
                <a:solidFill>
                  <a:srgbClr val="00B0F0"/>
                </a:solidFill>
                <a:latin typeface="微软雅黑" pitchFamily="34" charset="-122"/>
                <a:ea typeface="微软雅黑" pitchFamily="34" charset="-122"/>
              </a:rPr>
              <a:t>技术强企之路</a:t>
            </a:r>
            <a:endParaRPr lang="en-US" altLang="zh-CN" sz="5800" dirty="0" smtClean="0">
              <a:solidFill>
                <a:srgbClr val="00B0F0"/>
              </a:solidFill>
              <a:latin typeface="微软雅黑" pitchFamily="34" charset="-122"/>
              <a:ea typeface="微软雅黑" pitchFamily="34" charset="-122"/>
            </a:endParaRPr>
          </a:p>
          <a:p>
            <a:pPr algn="l">
              <a:lnSpc>
                <a:spcPct val="160000"/>
              </a:lnSpc>
            </a:pPr>
            <a:r>
              <a:rPr lang="en-US" altLang="zh-CN" dirty="0" smtClean="0">
                <a:solidFill>
                  <a:schemeClr val="tx1"/>
                </a:solidFill>
                <a:latin typeface="微软雅黑" pitchFamily="34" charset="-122"/>
                <a:ea typeface="微软雅黑" pitchFamily="34" charset="-122"/>
              </a:rPr>
              <a:t>	  </a:t>
            </a:r>
            <a:r>
              <a:rPr lang="en-US" altLang="zh-CN" sz="5800" b="1" dirty="0" smtClean="0">
                <a:solidFill>
                  <a:schemeClr val="tx2"/>
                </a:solidFill>
                <a:latin typeface="微软雅黑" pitchFamily="34" charset="-122"/>
                <a:ea typeface="微软雅黑" pitchFamily="34" charset="-122"/>
              </a:rPr>
              <a:t>“</a:t>
            </a:r>
            <a:r>
              <a:rPr lang="zh-CN" altLang="en-US" sz="5800" dirty="0" smtClean="0">
                <a:solidFill>
                  <a:schemeClr val="tx2"/>
                </a:solidFill>
                <a:latin typeface="微软雅黑" pitchFamily="34" charset="-122"/>
                <a:ea typeface="微软雅黑" pitchFamily="34" charset="-122"/>
              </a:rPr>
              <a:t>领</a:t>
            </a:r>
            <a:r>
              <a:rPr lang="en-US" altLang="zh-CN" sz="5800" b="1" dirty="0" smtClean="0">
                <a:solidFill>
                  <a:schemeClr val="tx2"/>
                </a:solidFill>
                <a:latin typeface="微软雅黑" pitchFamily="34" charset="-122"/>
                <a:ea typeface="微软雅黑" pitchFamily="34" charset="-122"/>
              </a:rPr>
              <a:t>” </a:t>
            </a:r>
            <a:r>
              <a:rPr lang="zh-CN" altLang="en-US" sz="5800" dirty="0" smtClean="0">
                <a:solidFill>
                  <a:schemeClr val="tx2"/>
                </a:solidFill>
                <a:latin typeface="微软雅黑" pitchFamily="34" charset="-122"/>
                <a:ea typeface="微软雅黑" pitchFamily="34" charset="-122"/>
              </a:rPr>
              <a:t>科技创新之魂</a:t>
            </a:r>
            <a:endParaRPr lang="en-US" altLang="zh-CN" sz="5800" dirty="0" smtClean="0">
              <a:solidFill>
                <a:schemeClr val="tx2"/>
              </a:solidFill>
              <a:latin typeface="微软雅黑" pitchFamily="34" charset="-122"/>
              <a:ea typeface="微软雅黑" pitchFamily="34" charset="-122"/>
            </a:endParaRPr>
          </a:p>
          <a:p>
            <a:pPr algn="l"/>
            <a:endParaRPr lang="en-US" altLang="zh-CN" dirty="0">
              <a:solidFill>
                <a:schemeClr val="tx1"/>
              </a:solidFill>
              <a:latin typeface="微软雅黑" pitchFamily="34" charset="-122"/>
              <a:ea typeface="微软雅黑" pitchFamily="34" charset="-122"/>
            </a:endParaRPr>
          </a:p>
          <a:p>
            <a:pPr algn="l"/>
            <a:endParaRPr lang="zh-CN" altLang="en-US" sz="2200" dirty="0">
              <a:solidFill>
                <a:schemeClr val="tx1"/>
              </a:solidFill>
              <a:latin typeface="微软雅黑" pitchFamily="34" charset="-122"/>
              <a:ea typeface="微软雅黑" pitchFamily="34" charset="-122"/>
            </a:endParaRPr>
          </a:p>
        </p:txBody>
      </p:sp>
      <p:pic>
        <p:nvPicPr>
          <p:cNvPr id="7" name="图片 6" descr="LOGO1.png"/>
          <p:cNvPicPr>
            <a:picLocks noChangeAspect="1"/>
          </p:cNvPicPr>
          <p:nvPr/>
        </p:nvPicPr>
        <p:blipFill>
          <a:blip r:embed="rId3" cstate="print"/>
          <a:stretch>
            <a:fillRect/>
          </a:stretch>
        </p:blipFill>
        <p:spPr>
          <a:xfrm>
            <a:off x="932140" y="785794"/>
            <a:ext cx="850299" cy="953862"/>
          </a:xfrm>
          <a:prstGeom prst="rect">
            <a:avLst/>
          </a:prstGeom>
        </p:spPr>
      </p:pic>
      <p:sp>
        <p:nvSpPr>
          <p:cNvPr id="6" name="页脚占位符 5"/>
          <p:cNvSpPr>
            <a:spLocks noGrp="1"/>
          </p:cNvSpPr>
          <p:nvPr>
            <p:ph type="ftr" sz="quarter" idx="11"/>
          </p:nvPr>
        </p:nvSpPr>
        <p:spPr/>
        <p:txBody>
          <a:bodyPr/>
          <a:lstStyle/>
          <a:p>
            <a:r>
              <a:rPr lang="en-US" altLang="zh-CN" dirty="0" smtClean="0"/>
              <a:t>Copyright HANGLING AERO</a:t>
            </a:r>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1214414" y="1772816"/>
            <a:ext cx="7786742" cy="2658995"/>
          </a:xfrm>
          <a:prstGeom prst="parallelogram">
            <a:avLst>
              <a:gd name="adj" fmla="val 58029"/>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标题 1"/>
          <p:cNvSpPr>
            <a:spLocks noGrp="1"/>
          </p:cNvSpPr>
          <p:nvPr>
            <p:ph type="title"/>
          </p:nvPr>
        </p:nvSpPr>
        <p:spPr/>
        <p:txBody>
          <a:bodyPr/>
          <a:lstStyle/>
          <a:p>
            <a:pPr algn="l"/>
            <a:r>
              <a:rPr lang="en-US" altLang="zh-CN" dirty="0" smtClean="0">
                <a:solidFill>
                  <a:schemeClr val="tx1">
                    <a:lumMod val="50000"/>
                    <a:lumOff val="50000"/>
                  </a:schemeClr>
                </a:solidFill>
                <a:latin typeface="微软雅黑" pitchFamily="34" charset="-122"/>
                <a:ea typeface="微软雅黑" pitchFamily="34" charset="-122"/>
              </a:rPr>
              <a:t>CONTENTS</a:t>
            </a:r>
            <a:endParaRPr lang="zh-CN" altLang="en-US" dirty="0">
              <a:solidFill>
                <a:schemeClr val="tx1">
                  <a:lumMod val="50000"/>
                  <a:lumOff val="50000"/>
                </a:schemeClr>
              </a:solidFill>
              <a:latin typeface="微软雅黑" pitchFamily="34" charset="-122"/>
              <a:ea typeface="微软雅黑" pitchFamily="34" charset="-122"/>
            </a:endParaRPr>
          </a:p>
        </p:txBody>
      </p:sp>
      <p:sp>
        <p:nvSpPr>
          <p:cNvPr id="3" name="内容占位符 2"/>
          <p:cNvSpPr>
            <a:spLocks noGrp="1"/>
          </p:cNvSpPr>
          <p:nvPr>
            <p:ph idx="1"/>
          </p:nvPr>
        </p:nvSpPr>
        <p:spPr>
          <a:xfrm>
            <a:off x="2000232" y="2643182"/>
            <a:ext cx="6500858" cy="2000264"/>
          </a:xfrm>
        </p:spPr>
        <p:txBody>
          <a:bodyPr>
            <a:normAutofit/>
          </a:bodyPr>
          <a:lstStyle/>
          <a:p>
            <a:pPr marL="514350" indent="-514350">
              <a:lnSpc>
                <a:spcPct val="150000"/>
              </a:lnSpc>
              <a:buNone/>
            </a:pPr>
            <a:r>
              <a:rPr lang="en-US" altLang="zh-CN" dirty="0" smtClean="0">
                <a:solidFill>
                  <a:schemeClr val="tx2"/>
                </a:solidFill>
                <a:latin typeface="微软雅黑" pitchFamily="34" charset="-122"/>
                <a:ea typeface="微软雅黑" pitchFamily="34" charset="-122"/>
              </a:rPr>
              <a:t>		</a:t>
            </a:r>
            <a:endParaRPr lang="zh-CN" altLang="en-US" sz="2000" b="1" dirty="0">
              <a:solidFill>
                <a:schemeClr val="accent1">
                  <a:lumMod val="60000"/>
                  <a:lumOff val="40000"/>
                </a:schemeClr>
              </a:solidFill>
              <a:latin typeface="微软雅黑" pitchFamily="34" charset="-122"/>
              <a:ea typeface="微软雅黑" pitchFamily="34" charset="-122"/>
            </a:endParaRPr>
          </a:p>
        </p:txBody>
      </p:sp>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grpSp>
        <p:nvGrpSpPr>
          <p:cNvPr id="9" name="组合 8"/>
          <p:cNvGrpSpPr/>
          <p:nvPr/>
        </p:nvGrpSpPr>
        <p:grpSpPr>
          <a:xfrm>
            <a:off x="1403649" y="2564904"/>
            <a:ext cx="6967148" cy="1728192"/>
            <a:chOff x="1069086" y="1965153"/>
            <a:chExt cx="5009644" cy="1566936"/>
          </a:xfrm>
        </p:grpSpPr>
        <p:cxnSp>
          <p:nvCxnSpPr>
            <p:cNvPr id="10" name="直接连接符 9"/>
            <p:cNvCxnSpPr/>
            <p:nvPr/>
          </p:nvCxnSpPr>
          <p:spPr>
            <a:xfrm>
              <a:off x="1793956" y="1965153"/>
              <a:ext cx="428477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276191" y="3140355"/>
              <a:ext cx="428477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69086" y="3532089"/>
              <a:ext cx="43782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027" name="Picture 3" descr="C:\Users\Nicole\Desktop\未标题-1.jpg"/>
          <p:cNvPicPr>
            <a:picLocks noChangeAspect="1" noChangeArrowheads="1"/>
          </p:cNvPicPr>
          <p:nvPr/>
        </p:nvPicPr>
        <p:blipFill>
          <a:blip r:embed="rId2" cstate="print"/>
          <a:srcRect l="9646" t="30127" r="6892" b="36577"/>
          <a:stretch>
            <a:fillRect/>
          </a:stretch>
        </p:blipFill>
        <p:spPr bwMode="auto">
          <a:xfrm>
            <a:off x="214282" y="4572008"/>
            <a:ext cx="7786742" cy="1500198"/>
          </a:xfrm>
          <a:prstGeom prst="rect">
            <a:avLst/>
          </a:prstGeom>
          <a:noFill/>
        </p:spPr>
      </p:pic>
      <p:sp>
        <p:nvSpPr>
          <p:cNvPr id="14" name="等腰三角形 13"/>
          <p:cNvSpPr/>
          <p:nvPr/>
        </p:nvSpPr>
        <p:spPr>
          <a:xfrm rot="10800000">
            <a:off x="357158" y="1714488"/>
            <a:ext cx="1368152" cy="2257451"/>
          </a:xfrm>
          <a:prstGeom prst="triangle">
            <a:avLst>
              <a:gd name="adj" fmla="val 100000"/>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a:off x="8215338" y="4857760"/>
            <a:ext cx="650491" cy="1309055"/>
          </a:xfrm>
          <a:prstGeom prst="triangle">
            <a:avLst>
              <a:gd name="adj" fmla="val 10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cxnSp>
        <p:nvCxnSpPr>
          <p:cNvPr id="17" name="直接连接符 16"/>
          <p:cNvCxnSpPr/>
          <p:nvPr/>
        </p:nvCxnSpPr>
        <p:spPr>
          <a:xfrm>
            <a:off x="2699792" y="2132856"/>
            <a:ext cx="59590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95736" y="2996952"/>
            <a:ext cx="59590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907704" y="3429000"/>
            <a:ext cx="59590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932040" y="1772816"/>
            <a:ext cx="2736304" cy="400110"/>
          </a:xfrm>
          <a:prstGeom prst="rect">
            <a:avLst/>
          </a:prstGeom>
          <a:noFill/>
        </p:spPr>
        <p:txBody>
          <a:bodyPr wrap="square" rtlCol="0">
            <a:spAutoFit/>
          </a:bodyPr>
          <a:lstStyle/>
          <a:p>
            <a:r>
              <a:rPr lang="zh-CN" altLang="en-US" sz="2000" b="1" dirty="0" smtClean="0">
                <a:solidFill>
                  <a:schemeClr val="accent1">
                    <a:lumMod val="75000"/>
                  </a:schemeClr>
                </a:solidFill>
                <a:latin typeface="+mj-ea"/>
                <a:ea typeface="+mj-ea"/>
              </a:rPr>
              <a:t>公司概况</a:t>
            </a:r>
            <a:endParaRPr lang="zh-CN" altLang="en-US" sz="2000" b="1" dirty="0">
              <a:solidFill>
                <a:schemeClr val="accent1">
                  <a:lumMod val="75000"/>
                </a:schemeClr>
              </a:solidFill>
              <a:latin typeface="+mj-ea"/>
              <a:ea typeface="+mj-ea"/>
            </a:endParaRPr>
          </a:p>
        </p:txBody>
      </p:sp>
      <p:sp>
        <p:nvSpPr>
          <p:cNvPr id="21" name="TextBox 20"/>
          <p:cNvSpPr txBox="1"/>
          <p:nvPr/>
        </p:nvSpPr>
        <p:spPr>
          <a:xfrm>
            <a:off x="4644008" y="2204864"/>
            <a:ext cx="2736304" cy="400110"/>
          </a:xfrm>
          <a:prstGeom prst="rect">
            <a:avLst/>
          </a:prstGeom>
          <a:noFill/>
        </p:spPr>
        <p:txBody>
          <a:bodyPr wrap="square" rtlCol="0">
            <a:spAutoFit/>
          </a:bodyPr>
          <a:lstStyle/>
          <a:p>
            <a:r>
              <a:rPr lang="zh-CN" altLang="en-US" sz="2000" b="1" dirty="0" smtClean="0">
                <a:solidFill>
                  <a:schemeClr val="accent1">
                    <a:lumMod val="75000"/>
                  </a:schemeClr>
                </a:solidFill>
                <a:latin typeface="+mj-ea"/>
                <a:ea typeface="+mj-ea"/>
              </a:rPr>
              <a:t>企业荣誉与资质</a:t>
            </a:r>
            <a:endParaRPr lang="zh-CN" altLang="en-US" sz="2000" b="1" dirty="0">
              <a:solidFill>
                <a:schemeClr val="accent1">
                  <a:lumMod val="75000"/>
                </a:schemeClr>
              </a:solidFill>
              <a:latin typeface="+mj-ea"/>
              <a:ea typeface="+mj-ea"/>
            </a:endParaRPr>
          </a:p>
        </p:txBody>
      </p:sp>
      <p:sp>
        <p:nvSpPr>
          <p:cNvPr id="22" name="TextBox 21"/>
          <p:cNvSpPr txBox="1"/>
          <p:nvPr/>
        </p:nvSpPr>
        <p:spPr>
          <a:xfrm>
            <a:off x="4355976" y="2636912"/>
            <a:ext cx="2736304" cy="400110"/>
          </a:xfrm>
          <a:prstGeom prst="rect">
            <a:avLst/>
          </a:prstGeom>
          <a:noFill/>
        </p:spPr>
        <p:txBody>
          <a:bodyPr wrap="square" rtlCol="0">
            <a:spAutoFit/>
          </a:bodyPr>
          <a:lstStyle/>
          <a:p>
            <a:r>
              <a:rPr lang="zh-CN" altLang="en-US" sz="2000" b="1" dirty="0" smtClean="0">
                <a:solidFill>
                  <a:schemeClr val="accent1">
                    <a:lumMod val="75000"/>
                  </a:schemeClr>
                </a:solidFill>
                <a:latin typeface="+mj-ea"/>
                <a:ea typeface="+mj-ea"/>
              </a:rPr>
              <a:t>专业技术（专利）</a:t>
            </a:r>
            <a:endParaRPr lang="zh-CN" altLang="en-US" sz="2000" b="1" dirty="0">
              <a:solidFill>
                <a:schemeClr val="accent1">
                  <a:lumMod val="75000"/>
                </a:schemeClr>
              </a:solidFill>
              <a:latin typeface="+mj-ea"/>
              <a:ea typeface="+mj-ea"/>
            </a:endParaRPr>
          </a:p>
        </p:txBody>
      </p:sp>
      <p:sp>
        <p:nvSpPr>
          <p:cNvPr id="23" name="TextBox 22"/>
          <p:cNvSpPr txBox="1"/>
          <p:nvPr/>
        </p:nvSpPr>
        <p:spPr>
          <a:xfrm>
            <a:off x="4139952" y="3068960"/>
            <a:ext cx="2736304" cy="400110"/>
          </a:xfrm>
          <a:prstGeom prst="rect">
            <a:avLst/>
          </a:prstGeom>
          <a:noFill/>
        </p:spPr>
        <p:txBody>
          <a:bodyPr wrap="square" rtlCol="0">
            <a:spAutoFit/>
          </a:bodyPr>
          <a:lstStyle/>
          <a:p>
            <a:r>
              <a:rPr lang="zh-CN" altLang="en-US" sz="2000" b="1" dirty="0" smtClean="0">
                <a:solidFill>
                  <a:schemeClr val="accent1">
                    <a:lumMod val="75000"/>
                  </a:schemeClr>
                </a:solidFill>
                <a:latin typeface="+mj-ea"/>
                <a:ea typeface="+mj-ea"/>
              </a:rPr>
              <a:t>管理体系和人员结构</a:t>
            </a:r>
            <a:endParaRPr lang="zh-CN" altLang="en-US" sz="2000" b="1" dirty="0">
              <a:solidFill>
                <a:schemeClr val="accent1">
                  <a:lumMod val="75000"/>
                </a:schemeClr>
              </a:solidFill>
              <a:latin typeface="+mj-ea"/>
              <a:ea typeface="+mj-ea"/>
            </a:endParaRPr>
          </a:p>
        </p:txBody>
      </p:sp>
      <p:sp>
        <p:nvSpPr>
          <p:cNvPr id="24" name="TextBox 23"/>
          <p:cNvSpPr txBox="1"/>
          <p:nvPr/>
        </p:nvSpPr>
        <p:spPr>
          <a:xfrm>
            <a:off x="3851920" y="3429000"/>
            <a:ext cx="2736304" cy="400110"/>
          </a:xfrm>
          <a:prstGeom prst="rect">
            <a:avLst/>
          </a:prstGeom>
          <a:noFill/>
        </p:spPr>
        <p:txBody>
          <a:bodyPr wrap="square" rtlCol="0">
            <a:spAutoFit/>
          </a:bodyPr>
          <a:lstStyle/>
          <a:p>
            <a:r>
              <a:rPr lang="zh-CN" altLang="en-US" sz="2000" b="1" dirty="0" smtClean="0">
                <a:solidFill>
                  <a:schemeClr val="accent1">
                    <a:lumMod val="75000"/>
                  </a:schemeClr>
                </a:solidFill>
                <a:latin typeface="+mj-ea"/>
                <a:ea typeface="+mj-ea"/>
              </a:rPr>
              <a:t>生产能力</a:t>
            </a:r>
            <a:endParaRPr lang="zh-CN" altLang="en-US" sz="2000" b="1" dirty="0">
              <a:solidFill>
                <a:schemeClr val="accent1">
                  <a:lumMod val="75000"/>
                </a:schemeClr>
              </a:solidFill>
              <a:latin typeface="+mj-ea"/>
              <a:ea typeface="+mj-ea"/>
            </a:endParaRPr>
          </a:p>
        </p:txBody>
      </p:sp>
      <p:sp>
        <p:nvSpPr>
          <p:cNvPr id="25" name="TextBox 24"/>
          <p:cNvSpPr txBox="1"/>
          <p:nvPr/>
        </p:nvSpPr>
        <p:spPr>
          <a:xfrm>
            <a:off x="3563888" y="3861048"/>
            <a:ext cx="2736304" cy="400110"/>
          </a:xfrm>
          <a:prstGeom prst="rect">
            <a:avLst/>
          </a:prstGeom>
          <a:noFill/>
        </p:spPr>
        <p:txBody>
          <a:bodyPr wrap="square" rtlCol="0">
            <a:spAutoFit/>
          </a:bodyPr>
          <a:lstStyle/>
          <a:p>
            <a:r>
              <a:rPr lang="zh-CN" altLang="en-US" sz="2000" b="1" dirty="0" smtClean="0">
                <a:solidFill>
                  <a:schemeClr val="accent1">
                    <a:lumMod val="75000"/>
                  </a:schemeClr>
                </a:solidFill>
                <a:latin typeface="+mj-ea"/>
                <a:ea typeface="+mj-ea"/>
              </a:rPr>
              <a:t>企业文化及愿景</a:t>
            </a:r>
            <a:endParaRPr lang="zh-CN" altLang="en-US" sz="2000" b="1" dirty="0">
              <a:solidFill>
                <a:schemeClr val="accent1">
                  <a:lumMod val="75000"/>
                </a:schemeClr>
              </a:solidFill>
              <a:latin typeface="+mj-ea"/>
              <a:ea typeface="+mj-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59632" y="2060848"/>
            <a:ext cx="7526070" cy="2376264"/>
          </a:xfrm>
        </p:spPr>
        <p:txBody>
          <a:bodyPr>
            <a:normAutofit fontScale="55000" lnSpcReduction="20000"/>
          </a:bodyPr>
          <a:lstStyle/>
          <a:p>
            <a:pPr>
              <a:buNone/>
            </a:pPr>
            <a:r>
              <a:rPr lang="en-US" altLang="zh-CN" dirty="0" smtClean="0">
                <a:latin typeface="华文仿宋" pitchFamily="2" charset="-122"/>
                <a:ea typeface="华文仿宋" pitchFamily="2" charset="-122"/>
              </a:rPr>
              <a:t>             </a:t>
            </a:r>
            <a:r>
              <a:rPr lang="zh-CN" altLang="zh-CN" sz="3600" dirty="0" smtClean="0">
                <a:latin typeface="+mn-ea"/>
              </a:rPr>
              <a:t>上海园菱机械实业有限公司（暨上海航菱航空科技发展有限公司）成立于</a:t>
            </a:r>
            <a:r>
              <a:rPr lang="en-US" altLang="zh-CN" sz="3600" dirty="0" smtClean="0">
                <a:latin typeface="+mn-ea"/>
              </a:rPr>
              <a:t>1997</a:t>
            </a:r>
            <a:r>
              <a:rPr lang="zh-CN" altLang="zh-CN" sz="3600" dirty="0" smtClean="0">
                <a:latin typeface="+mn-ea"/>
              </a:rPr>
              <a:t>年</a:t>
            </a:r>
            <a:r>
              <a:rPr lang="en-US" altLang="zh-CN" sz="3600" dirty="0" smtClean="0">
                <a:latin typeface="+mn-ea"/>
              </a:rPr>
              <a:t>5</a:t>
            </a:r>
            <a:r>
              <a:rPr lang="zh-CN" altLang="zh-CN" sz="3600" dirty="0" smtClean="0">
                <a:latin typeface="+mn-ea"/>
              </a:rPr>
              <a:t>月，注册资金</a:t>
            </a:r>
            <a:r>
              <a:rPr lang="en-US" altLang="zh-CN" sz="3600" dirty="0" smtClean="0">
                <a:latin typeface="+mn-ea"/>
              </a:rPr>
              <a:t>2000</a:t>
            </a:r>
            <a:r>
              <a:rPr lang="zh-CN" altLang="zh-CN" sz="3600" dirty="0" smtClean="0">
                <a:latin typeface="+mn-ea"/>
              </a:rPr>
              <a:t>万元，坐落于上海市奉贤区奉城工业开发区（钱桥经济园区），占地面积约</a:t>
            </a:r>
            <a:r>
              <a:rPr lang="en-US" altLang="zh-CN" sz="3600" dirty="0" smtClean="0">
                <a:latin typeface="+mn-ea"/>
              </a:rPr>
              <a:t>72</a:t>
            </a:r>
            <a:r>
              <a:rPr lang="zh-CN" altLang="zh-CN" sz="3600" dirty="0" smtClean="0">
                <a:latin typeface="+mn-ea"/>
              </a:rPr>
              <a:t>亩，现代工厂建筑总面积</a:t>
            </a:r>
            <a:r>
              <a:rPr lang="en-US" altLang="zh-CN" sz="3600" dirty="0" smtClean="0">
                <a:latin typeface="+mn-ea"/>
              </a:rPr>
              <a:t>3.2</a:t>
            </a:r>
            <a:r>
              <a:rPr lang="zh-CN" altLang="zh-CN" sz="3600" dirty="0" smtClean="0">
                <a:latin typeface="+mn-ea"/>
              </a:rPr>
              <a:t>万平方米，主要经营活动以动部件、液压系统附件及控制系统的精密阀类产品的制造与生产为核心业务。多年来，一直为中国航空、航天领域的飞机、地空及空空导弹等产品提供精密结构零部件及液压附件的制造与生产配套服务。</a:t>
            </a:r>
          </a:p>
          <a:p>
            <a:endParaRPr lang="zh-CN" altLang="en-US" dirty="0">
              <a:latin typeface="+mj-ea"/>
              <a:ea typeface="+mj-ea"/>
            </a:endParaRPr>
          </a:p>
        </p:txBody>
      </p:sp>
      <p:sp>
        <p:nvSpPr>
          <p:cNvPr id="12" name="页脚占位符 11"/>
          <p:cNvSpPr>
            <a:spLocks noGrp="1"/>
          </p:cNvSpPr>
          <p:nvPr>
            <p:ph type="ftr" sz="quarter" idx="11"/>
          </p:nvPr>
        </p:nvSpPr>
        <p:spPr/>
        <p:txBody>
          <a:bodyPr/>
          <a:lstStyle/>
          <a:p>
            <a:r>
              <a:rPr lang="en-US" altLang="zh-CN" smtClean="0"/>
              <a:t>Copyright HANGLING AERO</a:t>
            </a:r>
            <a:endParaRPr lang="zh-CN" altLang="en-US"/>
          </a:p>
        </p:txBody>
      </p:sp>
      <p:pic>
        <p:nvPicPr>
          <p:cNvPr id="1026" name="Picture 2"/>
          <p:cNvPicPr>
            <a:picLocks noChangeAspect="1" noChangeArrowheads="1"/>
          </p:cNvPicPr>
          <p:nvPr/>
        </p:nvPicPr>
        <p:blipFill>
          <a:blip r:embed="rId2" cstate="print"/>
          <a:srcRect/>
          <a:stretch>
            <a:fillRect/>
          </a:stretch>
        </p:blipFill>
        <p:spPr bwMode="auto">
          <a:xfrm>
            <a:off x="-32" y="4429132"/>
            <a:ext cx="9144032" cy="1771650"/>
          </a:xfrm>
          <a:prstGeom prst="rect">
            <a:avLst/>
          </a:prstGeom>
          <a:noFill/>
          <a:ln w="9525">
            <a:noFill/>
            <a:miter lim="800000"/>
            <a:headEnd/>
            <a:tailEnd/>
          </a:ln>
          <a:effectLst/>
        </p:spPr>
      </p:pic>
      <p:sp>
        <p:nvSpPr>
          <p:cNvPr id="8" name="TextBox 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9" name="五边形 8"/>
          <p:cNvSpPr/>
          <p:nvPr/>
        </p:nvSpPr>
        <p:spPr>
          <a:xfrm>
            <a:off x="0" y="404664"/>
            <a:ext cx="2987824" cy="648072"/>
          </a:xfrm>
          <a:prstGeom prst="homePlate">
            <a:avLst/>
          </a:prstGeom>
          <a:solidFill>
            <a:srgbClr val="0099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3200" b="1" dirty="0" smtClean="0"/>
              <a:t>公司简介</a:t>
            </a:r>
            <a:endParaRPr lang="zh-CN" altLang="en-US" sz="3200" b="1" dirty="0"/>
          </a:p>
        </p:txBody>
      </p:sp>
      <p:sp>
        <p:nvSpPr>
          <p:cNvPr id="10" name="TextBox 9"/>
          <p:cNvSpPr txBox="1"/>
          <p:nvPr/>
        </p:nvSpPr>
        <p:spPr>
          <a:xfrm>
            <a:off x="467544" y="1196752"/>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关于园菱</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页脚占位符 11"/>
          <p:cNvSpPr>
            <a:spLocks noGrp="1"/>
          </p:cNvSpPr>
          <p:nvPr>
            <p:ph type="ftr" sz="quarter" idx="11"/>
          </p:nvPr>
        </p:nvSpPr>
        <p:spPr/>
        <p:txBody>
          <a:bodyPr/>
          <a:lstStyle/>
          <a:p>
            <a:r>
              <a:rPr lang="en-US" altLang="zh-CN" smtClean="0"/>
              <a:t>Copyright HANGLING AERO</a:t>
            </a:r>
            <a:endParaRPr lang="zh-CN" altLang="en-US"/>
          </a:p>
        </p:txBody>
      </p:sp>
      <p:pic>
        <p:nvPicPr>
          <p:cNvPr id="9" name="Picture 2"/>
          <p:cNvPicPr>
            <a:picLocks noChangeAspect="1" noChangeArrowheads="1"/>
          </p:cNvPicPr>
          <p:nvPr/>
        </p:nvPicPr>
        <p:blipFill>
          <a:blip r:embed="rId2" cstate="print"/>
          <a:srcRect/>
          <a:stretch>
            <a:fillRect/>
          </a:stretch>
        </p:blipFill>
        <p:spPr bwMode="auto">
          <a:xfrm>
            <a:off x="467544" y="2060848"/>
            <a:ext cx="4154500" cy="3500462"/>
          </a:xfrm>
          <a:prstGeom prst="rect">
            <a:avLst/>
          </a:prstGeom>
          <a:noFill/>
          <a:ln w="9525">
            <a:noFill/>
            <a:miter lim="800000"/>
            <a:headEnd/>
            <a:tailEnd/>
          </a:ln>
          <a:effectLst/>
        </p:spPr>
      </p:pic>
      <p:sp>
        <p:nvSpPr>
          <p:cNvPr id="10" name="TextBox 9"/>
          <p:cNvSpPr txBox="1"/>
          <p:nvPr/>
        </p:nvSpPr>
        <p:spPr>
          <a:xfrm>
            <a:off x="4860032" y="1988840"/>
            <a:ext cx="4000528" cy="3785652"/>
          </a:xfrm>
          <a:prstGeom prst="rect">
            <a:avLst/>
          </a:prstGeom>
          <a:noFill/>
        </p:spPr>
        <p:txBody>
          <a:bodyPr wrap="square" rtlCol="0">
            <a:spAutoFit/>
          </a:bodyPr>
          <a:lstStyle/>
          <a:p>
            <a:r>
              <a:rPr lang="zh-CN" altLang="zh-CN" sz="2000" dirty="0" smtClean="0">
                <a:latin typeface="+mn-ea"/>
              </a:rPr>
              <a:t>“上海园菱”座落于上海市奉贤区奉城工业园区内，是一家为以航天类机械产品、电梯及空调配件</a:t>
            </a:r>
            <a:r>
              <a:rPr lang="en-US" altLang="zh-CN" sz="2000" dirty="0" smtClean="0">
                <a:latin typeface="+mn-ea"/>
              </a:rPr>
              <a:t>OEM</a:t>
            </a:r>
            <a:r>
              <a:rPr lang="zh-CN" altLang="zh-CN" sz="2000" dirty="0" smtClean="0">
                <a:latin typeface="+mn-ea"/>
              </a:rPr>
              <a:t>制造为主体业务的国内民营企业。公司拥有规范建设的生产车间和现代化检验中心，配备了一流的产品生产设备和精密检测仪器，通过了</a:t>
            </a:r>
            <a:r>
              <a:rPr lang="en-US" altLang="zh-CN" sz="2000" dirty="0" smtClean="0">
                <a:latin typeface="+mn-ea"/>
              </a:rPr>
              <a:t>ISO9001-2009</a:t>
            </a:r>
            <a:r>
              <a:rPr lang="zh-CN" altLang="zh-CN" sz="2000" dirty="0" smtClean="0">
                <a:latin typeface="+mn-ea"/>
              </a:rPr>
              <a:t>质量管理体系认证、</a:t>
            </a:r>
            <a:r>
              <a:rPr lang="en-US" altLang="zh-CN" sz="2000" dirty="0" smtClean="0">
                <a:latin typeface="+mn-ea"/>
              </a:rPr>
              <a:t>GJB 9001-2009</a:t>
            </a:r>
            <a:r>
              <a:rPr lang="zh-CN" altLang="zh-CN" sz="2000" dirty="0" smtClean="0">
                <a:latin typeface="+mn-ea"/>
              </a:rPr>
              <a:t>质量管理体系认证和</a:t>
            </a:r>
            <a:r>
              <a:rPr lang="en-US" altLang="zh-CN" sz="2000" dirty="0" smtClean="0">
                <a:latin typeface="+mn-ea"/>
              </a:rPr>
              <a:t>ISO 14001</a:t>
            </a:r>
            <a:r>
              <a:rPr lang="zh-CN" altLang="zh-CN" sz="2000" dirty="0" smtClean="0">
                <a:latin typeface="+mn-ea"/>
              </a:rPr>
              <a:t>：</a:t>
            </a:r>
            <a:r>
              <a:rPr lang="en-US" altLang="zh-CN" sz="2000" dirty="0" smtClean="0">
                <a:latin typeface="+mn-ea"/>
              </a:rPr>
              <a:t>2004</a:t>
            </a:r>
            <a:r>
              <a:rPr lang="zh-CN" altLang="zh-CN" sz="2000" dirty="0" smtClean="0">
                <a:latin typeface="+mn-ea"/>
              </a:rPr>
              <a:t>环境管理体系认证，并于</a:t>
            </a:r>
            <a:r>
              <a:rPr lang="en-US" altLang="zh-CN" sz="2000" dirty="0" smtClean="0">
                <a:latin typeface="+mn-ea"/>
              </a:rPr>
              <a:t>2011</a:t>
            </a:r>
            <a:r>
              <a:rPr lang="zh-CN" altLang="zh-CN" sz="2000" dirty="0" smtClean="0">
                <a:latin typeface="+mn-ea"/>
              </a:rPr>
              <a:t>年</a:t>
            </a:r>
            <a:r>
              <a:rPr lang="en-US" altLang="zh-CN" sz="2000" dirty="0" smtClean="0">
                <a:latin typeface="+mn-ea"/>
              </a:rPr>
              <a:t>8</a:t>
            </a:r>
            <a:r>
              <a:rPr lang="zh-CN" altLang="zh-CN" sz="2000" dirty="0" smtClean="0">
                <a:latin typeface="+mn-ea"/>
              </a:rPr>
              <a:t>月成为三级保密资格单位。</a:t>
            </a:r>
            <a:endParaRPr lang="zh-CN" altLang="en-US" sz="2000" dirty="0">
              <a:latin typeface="+mn-ea"/>
            </a:endParaRPr>
          </a:p>
        </p:txBody>
      </p:sp>
      <p:sp>
        <p:nvSpPr>
          <p:cNvPr id="8" name="TextBox 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3" name="TextBox 12"/>
          <p:cNvSpPr txBox="1"/>
          <p:nvPr/>
        </p:nvSpPr>
        <p:spPr>
          <a:xfrm>
            <a:off x="611560" y="764704"/>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关于园菱</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71800" y="1772816"/>
            <a:ext cx="6120680" cy="2160240"/>
          </a:xfrm>
        </p:spPr>
        <p:txBody>
          <a:bodyPr>
            <a:normAutofit fontScale="47500" lnSpcReduction="20000"/>
          </a:bodyPr>
          <a:lstStyle/>
          <a:p>
            <a:pPr>
              <a:lnSpc>
                <a:spcPct val="120000"/>
              </a:lnSpc>
              <a:buNone/>
            </a:pPr>
            <a:r>
              <a:rPr lang="en-US" altLang="zh-CN" sz="4000" dirty="0" smtClean="0">
                <a:latin typeface="+mn-ea"/>
              </a:rPr>
              <a:t>	  </a:t>
            </a:r>
            <a:r>
              <a:rPr lang="en-US" altLang="zh-CN" sz="3600" dirty="0" smtClean="0">
                <a:latin typeface="+mn-ea"/>
              </a:rPr>
              <a:t>  </a:t>
            </a:r>
            <a:r>
              <a:rPr lang="zh-CN" altLang="en-US" sz="3600" dirty="0" smtClean="0">
                <a:latin typeface="+mn-ea"/>
              </a:rPr>
              <a:t>“上海园菱”已历经十几载岁月，从一所学校校舍起家，到如今的现代化厂房和高级办公大楼，虽谈不上沧海桑田，但也变迁无数。如今，“航菱科技”也正茁壮成长，独树一帜，在</a:t>
            </a:r>
            <a:r>
              <a:rPr lang="zh-CN" altLang="en-US" sz="4200" dirty="0" smtClean="0">
                <a:latin typeface="+mn-ea"/>
              </a:rPr>
              <a:t>航空</a:t>
            </a:r>
            <a:r>
              <a:rPr lang="zh-CN" altLang="en-US" sz="3600" dirty="0" smtClean="0">
                <a:latin typeface="+mn-ea"/>
              </a:rPr>
              <a:t>航天领域大展拳脚。</a:t>
            </a:r>
            <a:r>
              <a:rPr lang="zh-CN" altLang="zh-CN" sz="3600" dirty="0" smtClean="0"/>
              <a:t>公司始终奉行“以质量为主线、科技为先导、服务为根本、顾客为关注焦点”的经营理念，以工业化、规模化推动企业创新。</a:t>
            </a:r>
            <a:endParaRPr lang="zh-CN" altLang="en-US" sz="3600" dirty="0">
              <a:latin typeface="+mj-ea"/>
              <a:ea typeface="+mj-ea"/>
            </a:endParaRPr>
          </a:p>
        </p:txBody>
      </p:sp>
      <p:pic>
        <p:nvPicPr>
          <p:cNvPr id="4" name="Picture 4"/>
          <p:cNvPicPr>
            <a:picLocks noChangeAspect="1" noChangeArrowheads="1"/>
          </p:cNvPicPr>
          <p:nvPr/>
        </p:nvPicPr>
        <p:blipFill>
          <a:blip r:embed="rId2" cstate="print"/>
          <a:srcRect t="10541"/>
          <a:stretch>
            <a:fillRect/>
          </a:stretch>
        </p:blipFill>
        <p:spPr bwMode="auto">
          <a:xfrm>
            <a:off x="323528" y="2924944"/>
            <a:ext cx="2559799" cy="1726856"/>
          </a:xfrm>
          <a:prstGeom prst="rect">
            <a:avLst/>
          </a:prstGeom>
          <a:noFill/>
          <a:ln w="9525">
            <a:noFill/>
            <a:miter lim="800000"/>
            <a:headEnd/>
            <a:tailEnd/>
          </a:ln>
        </p:spPr>
      </p:pic>
      <p:pic>
        <p:nvPicPr>
          <p:cNvPr id="5" name="图片 4" descr="公司正大门.JPG"/>
          <p:cNvPicPr>
            <a:picLocks noChangeAspect="1"/>
          </p:cNvPicPr>
          <p:nvPr/>
        </p:nvPicPr>
        <p:blipFill>
          <a:blip r:embed="rId3" cstate="print"/>
          <a:srcRect/>
          <a:stretch>
            <a:fillRect/>
          </a:stretch>
        </p:blipFill>
        <p:spPr bwMode="auto">
          <a:xfrm>
            <a:off x="2915816" y="4149080"/>
            <a:ext cx="2786050" cy="1800200"/>
          </a:xfrm>
          <a:prstGeom prst="rect">
            <a:avLst/>
          </a:prstGeom>
          <a:noFill/>
          <a:ln w="57150" cmpd="thickThin">
            <a:noFill/>
            <a:miter lim="800000"/>
            <a:headEnd/>
            <a:tailEnd/>
          </a:ln>
        </p:spPr>
      </p:pic>
      <p:sp>
        <p:nvSpPr>
          <p:cNvPr id="8" name="页脚占位符 7"/>
          <p:cNvSpPr>
            <a:spLocks noGrp="1"/>
          </p:cNvSpPr>
          <p:nvPr>
            <p:ph type="ftr" sz="quarter" idx="11"/>
          </p:nvPr>
        </p:nvSpPr>
        <p:spPr/>
        <p:txBody>
          <a:bodyPr/>
          <a:lstStyle/>
          <a:p>
            <a:r>
              <a:rPr lang="en-US" altLang="zh-CN" smtClean="0"/>
              <a:t>Copyright HANGLING AERO</a:t>
            </a:r>
            <a:endParaRPr lang="zh-CN" altLang="en-US"/>
          </a:p>
        </p:txBody>
      </p:sp>
      <p:sp>
        <p:nvSpPr>
          <p:cNvPr id="10" name="TextBox 9"/>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11" name="图片 10" descr="20150128_155721.jpg"/>
          <p:cNvPicPr>
            <a:picLocks noChangeAspect="1"/>
          </p:cNvPicPr>
          <p:nvPr/>
        </p:nvPicPr>
        <p:blipFill>
          <a:blip r:embed="rId4" cstate="print"/>
          <a:srcRect l="10870"/>
          <a:stretch>
            <a:fillRect/>
          </a:stretch>
        </p:blipFill>
        <p:spPr>
          <a:xfrm>
            <a:off x="5724128" y="4797152"/>
            <a:ext cx="2952327" cy="1800200"/>
          </a:xfrm>
          <a:prstGeom prst="rect">
            <a:avLst/>
          </a:prstGeom>
        </p:spPr>
      </p:pic>
      <p:sp>
        <p:nvSpPr>
          <p:cNvPr id="13" name="TextBox 12"/>
          <p:cNvSpPr txBox="1"/>
          <p:nvPr/>
        </p:nvSpPr>
        <p:spPr>
          <a:xfrm>
            <a:off x="611560" y="764704"/>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园菱的发展</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r>
              <a:rPr lang="en-US" altLang="zh-CN" dirty="0" smtClean="0"/>
              <a:t>Copyright HANGLING AERO</a:t>
            </a:r>
            <a:endParaRPr lang="zh-CN" altLang="en-US" dirty="0"/>
          </a:p>
        </p:txBody>
      </p:sp>
      <p:pic>
        <p:nvPicPr>
          <p:cNvPr id="1027" name="Picture 3" descr="C:\Users\Nicole\Desktop\1.png"/>
          <p:cNvPicPr>
            <a:picLocks noChangeAspect="1" noChangeArrowheads="1"/>
          </p:cNvPicPr>
          <p:nvPr/>
        </p:nvPicPr>
        <p:blipFill>
          <a:blip r:embed="rId2" cstate="print"/>
          <a:srcRect/>
          <a:stretch>
            <a:fillRect/>
          </a:stretch>
        </p:blipFill>
        <p:spPr bwMode="auto">
          <a:xfrm>
            <a:off x="6012160" y="2348880"/>
            <a:ext cx="2854100" cy="3582521"/>
          </a:xfrm>
          <a:prstGeom prst="rect">
            <a:avLst/>
          </a:prstGeom>
          <a:noFill/>
        </p:spPr>
      </p:pic>
      <p:sp>
        <p:nvSpPr>
          <p:cNvPr id="8" name="等腰三角形 7"/>
          <p:cNvSpPr/>
          <p:nvPr/>
        </p:nvSpPr>
        <p:spPr>
          <a:xfrm rot="20794618">
            <a:off x="5994677" y="2236474"/>
            <a:ext cx="2805767" cy="440835"/>
          </a:xfrm>
          <a:prstGeom prst="triangle">
            <a:avLst>
              <a:gd name="adj" fmla="val 45871"/>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0" name="TextBox 9"/>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2" name="五边形 11"/>
          <p:cNvSpPr/>
          <p:nvPr/>
        </p:nvSpPr>
        <p:spPr>
          <a:xfrm>
            <a:off x="0" y="404664"/>
            <a:ext cx="3347864" cy="648072"/>
          </a:xfrm>
          <a:prstGeom prst="homePlate">
            <a:avLst/>
          </a:prstGeom>
          <a:solidFill>
            <a:srgbClr val="0099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3200" b="1" dirty="0" smtClean="0"/>
              <a:t>企业资质与荣誉</a:t>
            </a:r>
            <a:endParaRPr lang="zh-CN" altLang="en-US" sz="3200" b="1" dirty="0"/>
          </a:p>
        </p:txBody>
      </p:sp>
      <p:sp>
        <p:nvSpPr>
          <p:cNvPr id="13" name="TextBox 12"/>
          <p:cNvSpPr txBox="1"/>
          <p:nvPr/>
        </p:nvSpPr>
        <p:spPr>
          <a:xfrm>
            <a:off x="395536" y="1484784"/>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企业资质</a:t>
            </a:r>
            <a:endParaRPr lang="zh-CN" altLang="en-US" sz="2800" b="1" dirty="0">
              <a:solidFill>
                <a:schemeClr val="accent1">
                  <a:lumMod val="75000"/>
                </a:schemeClr>
              </a:solidFill>
            </a:endParaRPr>
          </a:p>
        </p:txBody>
      </p:sp>
      <p:sp>
        <p:nvSpPr>
          <p:cNvPr id="14" name="TextBox 13"/>
          <p:cNvSpPr txBox="1"/>
          <p:nvPr/>
        </p:nvSpPr>
        <p:spPr>
          <a:xfrm>
            <a:off x="107504" y="2204864"/>
            <a:ext cx="5976664" cy="3416320"/>
          </a:xfrm>
          <a:prstGeom prst="rect">
            <a:avLst/>
          </a:prstGeom>
          <a:noFill/>
        </p:spPr>
        <p:txBody>
          <a:bodyPr wrap="square" rtlCol="0">
            <a:spAutoFit/>
          </a:bodyPr>
          <a:lstStyle/>
          <a:p>
            <a:r>
              <a:rPr lang="en-US" altLang="zh-CN" dirty="0" smtClean="0"/>
              <a:t>      2009</a:t>
            </a:r>
            <a:r>
              <a:rPr lang="zh-CN" altLang="en-US" dirty="0" smtClean="0"/>
              <a:t>年   </a:t>
            </a:r>
            <a:r>
              <a:rPr lang="en-US" altLang="zh-CN" dirty="0" smtClean="0"/>
              <a:t>  ISO9001-2009</a:t>
            </a:r>
            <a:r>
              <a:rPr lang="zh-CN" altLang="zh-CN" dirty="0" smtClean="0"/>
              <a:t>质量管理体系认证</a:t>
            </a:r>
            <a:endParaRPr lang="en-US" altLang="zh-CN" dirty="0" smtClean="0"/>
          </a:p>
          <a:p>
            <a:endParaRPr lang="en-US" altLang="zh-CN" dirty="0" smtClean="0"/>
          </a:p>
          <a:p>
            <a:r>
              <a:rPr lang="en-US" altLang="zh-CN" dirty="0" smtClean="0"/>
              <a:t>      2009</a:t>
            </a:r>
            <a:r>
              <a:rPr lang="zh-CN" altLang="en-US" dirty="0" smtClean="0"/>
              <a:t>年  </a:t>
            </a:r>
            <a:r>
              <a:rPr lang="en-US" altLang="zh-CN" dirty="0" smtClean="0"/>
              <a:t>   GJB 9001-2009</a:t>
            </a:r>
            <a:r>
              <a:rPr lang="zh-CN" altLang="zh-CN" dirty="0" smtClean="0"/>
              <a:t>质量管理体系认证</a:t>
            </a:r>
            <a:endParaRPr lang="en-US" altLang="zh-CN" dirty="0" smtClean="0"/>
          </a:p>
          <a:p>
            <a:endParaRPr lang="en-US" altLang="zh-CN" dirty="0" smtClean="0"/>
          </a:p>
          <a:p>
            <a:r>
              <a:rPr lang="en-US" altLang="zh-CN" dirty="0" smtClean="0"/>
              <a:t>       2009</a:t>
            </a:r>
            <a:r>
              <a:rPr lang="zh-CN" altLang="en-US" dirty="0" smtClean="0"/>
              <a:t>年   </a:t>
            </a:r>
            <a:r>
              <a:rPr lang="en-US" altLang="zh-CN" dirty="0" smtClean="0"/>
              <a:t> ISO 14001</a:t>
            </a:r>
            <a:r>
              <a:rPr lang="zh-CN" altLang="zh-CN" dirty="0" smtClean="0"/>
              <a:t>：</a:t>
            </a:r>
            <a:r>
              <a:rPr lang="en-US" altLang="zh-CN" dirty="0" smtClean="0"/>
              <a:t>2004</a:t>
            </a:r>
            <a:r>
              <a:rPr lang="zh-CN" altLang="zh-CN" dirty="0" smtClean="0"/>
              <a:t>环境管理体系认证</a:t>
            </a:r>
            <a:r>
              <a:rPr lang="en-US" altLang="zh-CN" dirty="0" smtClean="0"/>
              <a:t> </a:t>
            </a:r>
          </a:p>
          <a:p>
            <a:r>
              <a:rPr lang="en-US" altLang="zh-CN" dirty="0" smtClean="0"/>
              <a:t>      </a:t>
            </a:r>
          </a:p>
          <a:p>
            <a:r>
              <a:rPr lang="en-US" altLang="zh-CN" dirty="0" smtClean="0"/>
              <a:t>       2011</a:t>
            </a:r>
            <a:r>
              <a:rPr lang="zh-CN" altLang="en-US" dirty="0" smtClean="0"/>
              <a:t>年     国防武器装备科研</a:t>
            </a:r>
            <a:r>
              <a:rPr lang="zh-CN" altLang="zh-CN" dirty="0" smtClean="0"/>
              <a:t>三级保密资格</a:t>
            </a:r>
            <a:r>
              <a:rPr lang="zh-CN" altLang="en-US" dirty="0" smtClean="0"/>
              <a:t>认证</a:t>
            </a:r>
            <a:endParaRPr lang="en-US" altLang="zh-CN" dirty="0" smtClean="0"/>
          </a:p>
          <a:p>
            <a:endParaRPr lang="en-US" altLang="zh-CN" dirty="0" smtClean="0"/>
          </a:p>
          <a:p>
            <a:r>
              <a:rPr lang="en-US" altLang="zh-CN" dirty="0" smtClean="0"/>
              <a:t>    </a:t>
            </a:r>
          </a:p>
          <a:p>
            <a:endParaRPr lang="zh-CN" altLang="zh-CN" dirty="0" smtClean="0"/>
          </a:p>
          <a:p>
            <a:endParaRPr lang="zh-CN" altLang="zh-CN" dirty="0" smtClean="0"/>
          </a:p>
          <a:p>
            <a:endParaRPr lang="zh-CN" altLang="en-US" dirty="0"/>
          </a:p>
        </p:txBody>
      </p:sp>
      <p:sp>
        <p:nvSpPr>
          <p:cNvPr id="17" name="流程图: 联系 16"/>
          <p:cNvSpPr/>
          <p:nvPr/>
        </p:nvSpPr>
        <p:spPr>
          <a:xfrm>
            <a:off x="323528" y="2348880"/>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联系 17"/>
          <p:cNvSpPr/>
          <p:nvPr/>
        </p:nvSpPr>
        <p:spPr>
          <a:xfrm>
            <a:off x="323528" y="3429000"/>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联系 18"/>
          <p:cNvSpPr/>
          <p:nvPr/>
        </p:nvSpPr>
        <p:spPr>
          <a:xfrm>
            <a:off x="323528" y="2924944"/>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流程图: 联系 19"/>
          <p:cNvSpPr/>
          <p:nvPr/>
        </p:nvSpPr>
        <p:spPr>
          <a:xfrm>
            <a:off x="323528" y="4005064"/>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6"/>
          <p:cNvSpPr>
            <a:spLocks noGrp="1"/>
          </p:cNvSpPr>
          <p:nvPr>
            <p:ph type="ftr" sz="quarter" idx="11"/>
          </p:nvPr>
        </p:nvSpPr>
        <p:spPr/>
        <p:txBody>
          <a:bodyPr/>
          <a:lstStyle/>
          <a:p>
            <a:r>
              <a:rPr lang="en-US" altLang="zh-CN" smtClean="0"/>
              <a:t>Copyright HANGLING AERO</a:t>
            </a:r>
            <a:endParaRPr lang="zh-CN" altLang="en-US"/>
          </a:p>
        </p:txBody>
      </p:sp>
      <p:sp>
        <p:nvSpPr>
          <p:cNvPr id="18" name="TextBox 1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23" name="TextBox 22"/>
          <p:cNvSpPr txBox="1"/>
          <p:nvPr/>
        </p:nvSpPr>
        <p:spPr>
          <a:xfrm>
            <a:off x="323528" y="980728"/>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企业荣誉（部分）</a:t>
            </a:r>
            <a:endParaRPr lang="zh-CN" altLang="en-US" sz="2800" b="1" dirty="0">
              <a:solidFill>
                <a:schemeClr val="accent1">
                  <a:lumMod val="75000"/>
                </a:schemeClr>
              </a:solidFill>
            </a:endParaRPr>
          </a:p>
        </p:txBody>
      </p:sp>
      <p:sp>
        <p:nvSpPr>
          <p:cNvPr id="24" name="TextBox 23"/>
          <p:cNvSpPr txBox="1"/>
          <p:nvPr/>
        </p:nvSpPr>
        <p:spPr>
          <a:xfrm>
            <a:off x="251520" y="1700808"/>
            <a:ext cx="6264696" cy="5355312"/>
          </a:xfrm>
          <a:prstGeom prst="rect">
            <a:avLst/>
          </a:prstGeom>
          <a:noFill/>
        </p:spPr>
        <p:txBody>
          <a:bodyPr wrap="square" rtlCol="0">
            <a:spAutoFit/>
          </a:bodyPr>
          <a:lstStyle/>
          <a:p>
            <a:r>
              <a:rPr lang="en-US" altLang="zh-CN" dirty="0" smtClean="0"/>
              <a:t>      2006</a:t>
            </a:r>
            <a:r>
              <a:rPr lang="zh-CN" altLang="en-US" dirty="0" smtClean="0"/>
              <a:t>年  </a:t>
            </a:r>
            <a:r>
              <a:rPr lang="zh-CN" altLang="zh-CN" dirty="0" smtClean="0"/>
              <a:t>上海市先进私营企业</a:t>
            </a:r>
            <a:endParaRPr lang="en-US" altLang="zh-CN" dirty="0" smtClean="0"/>
          </a:p>
          <a:p>
            <a:r>
              <a:rPr lang="en-US" altLang="zh-CN" dirty="0" smtClean="0"/>
              <a:t>      </a:t>
            </a:r>
          </a:p>
          <a:p>
            <a:r>
              <a:rPr lang="en-US" altLang="zh-CN" dirty="0" smtClean="0"/>
              <a:t>      2010~2011</a:t>
            </a:r>
            <a:r>
              <a:rPr lang="zh-CN" altLang="en-US" dirty="0" smtClean="0"/>
              <a:t>年  </a:t>
            </a:r>
            <a:r>
              <a:rPr lang="zh-CN" altLang="zh-CN" dirty="0" smtClean="0"/>
              <a:t>上海市奉贤区先进党组织</a:t>
            </a:r>
            <a:endParaRPr lang="en-US" altLang="zh-CN" dirty="0" smtClean="0"/>
          </a:p>
          <a:p>
            <a:endParaRPr lang="en-US" altLang="zh-CN" dirty="0" smtClean="0"/>
          </a:p>
          <a:p>
            <a:r>
              <a:rPr lang="en-US" altLang="zh-CN" dirty="0" smtClean="0"/>
              <a:t>      2011</a:t>
            </a:r>
            <a:r>
              <a:rPr lang="zh-CN" altLang="zh-CN" dirty="0" smtClean="0"/>
              <a:t>年</a:t>
            </a:r>
            <a:r>
              <a:rPr lang="en-US" altLang="zh-CN" dirty="0" smtClean="0"/>
              <a:t>   </a:t>
            </a:r>
            <a:r>
              <a:rPr lang="zh-CN" altLang="zh-CN" dirty="0" smtClean="0"/>
              <a:t>上海市诚信信用评</a:t>
            </a:r>
            <a:r>
              <a:rPr lang="en-US" altLang="zh-CN" dirty="0" smtClean="0"/>
              <a:t>G</a:t>
            </a:r>
            <a:r>
              <a:rPr lang="zh-CN" altLang="zh-CN" dirty="0" smtClean="0"/>
              <a:t>“</a:t>
            </a:r>
            <a:r>
              <a:rPr lang="en-US" altLang="zh-CN" dirty="0" smtClean="0"/>
              <a:t>AAA</a:t>
            </a:r>
            <a:r>
              <a:rPr lang="zh-CN" altLang="zh-CN" dirty="0" smtClean="0"/>
              <a:t>”级称号</a:t>
            </a:r>
            <a:endParaRPr lang="en-US" altLang="zh-CN" dirty="0" smtClean="0"/>
          </a:p>
          <a:p>
            <a:endParaRPr lang="en-US" altLang="zh-CN" dirty="0" smtClean="0"/>
          </a:p>
          <a:p>
            <a:r>
              <a:rPr lang="en-US" altLang="zh-CN" dirty="0" smtClean="0"/>
              <a:t>      2003~2014</a:t>
            </a:r>
            <a:r>
              <a:rPr lang="zh-CN" altLang="en-US" dirty="0" smtClean="0"/>
              <a:t>年 </a:t>
            </a:r>
            <a:r>
              <a:rPr lang="en-US" altLang="zh-CN" dirty="0" smtClean="0"/>
              <a:t> </a:t>
            </a:r>
            <a:r>
              <a:rPr lang="zh-CN" altLang="zh-CN" dirty="0" smtClean="0"/>
              <a:t>上海市奉贤区文明单位</a:t>
            </a:r>
            <a:endParaRPr lang="en-US" altLang="zh-CN" dirty="0" smtClean="0"/>
          </a:p>
          <a:p>
            <a:endParaRPr lang="en-US" altLang="zh-CN" dirty="0" smtClean="0"/>
          </a:p>
          <a:p>
            <a:r>
              <a:rPr lang="en-US" altLang="zh-CN" dirty="0" smtClean="0"/>
              <a:t>      2013</a:t>
            </a:r>
            <a:r>
              <a:rPr lang="zh-CN" altLang="en-US" dirty="0" smtClean="0"/>
              <a:t>年   </a:t>
            </a:r>
            <a:r>
              <a:rPr lang="zh-CN" altLang="zh-CN" dirty="0" smtClean="0"/>
              <a:t>上海市</a:t>
            </a:r>
            <a:r>
              <a:rPr lang="en-US" altLang="zh-CN" dirty="0" smtClean="0"/>
              <a:t>"</a:t>
            </a:r>
            <a:r>
              <a:rPr lang="zh-CN" altLang="zh-CN" dirty="0" smtClean="0"/>
              <a:t>专精特新</a:t>
            </a:r>
            <a:r>
              <a:rPr lang="en-US" altLang="zh-CN" dirty="0" smtClean="0"/>
              <a:t>"</a:t>
            </a:r>
            <a:r>
              <a:rPr lang="zh-CN" altLang="zh-CN" dirty="0" smtClean="0"/>
              <a:t>企业称号</a:t>
            </a:r>
            <a:endParaRPr lang="en-US" altLang="zh-CN" dirty="0" smtClean="0"/>
          </a:p>
          <a:p>
            <a:endParaRPr lang="en-US" altLang="zh-CN" dirty="0" smtClean="0"/>
          </a:p>
          <a:p>
            <a:r>
              <a:rPr lang="en-US" altLang="zh-CN" dirty="0" smtClean="0"/>
              <a:t>      2015</a:t>
            </a:r>
            <a:r>
              <a:rPr lang="zh-CN" altLang="zh-CN" dirty="0" smtClean="0"/>
              <a:t>年</a:t>
            </a:r>
            <a:r>
              <a:rPr lang="en-US" altLang="zh-CN" dirty="0" smtClean="0"/>
              <a:t>   </a:t>
            </a:r>
            <a:r>
              <a:rPr lang="zh-CN" altLang="zh-CN" dirty="0" smtClean="0"/>
              <a:t>上海市奉贤区新“四新经济”企业</a:t>
            </a:r>
            <a:endParaRPr lang="en-US" altLang="zh-CN" dirty="0" smtClean="0"/>
          </a:p>
          <a:p>
            <a:r>
              <a:rPr lang="en-US" altLang="zh-CN" dirty="0" smtClean="0"/>
              <a:t>      </a:t>
            </a:r>
          </a:p>
          <a:p>
            <a:endParaRPr lang="en-US" altLang="zh-CN" dirty="0" smtClean="0"/>
          </a:p>
          <a:p>
            <a:endParaRPr lang="en-US" altLang="zh-CN" dirty="0" smtClean="0"/>
          </a:p>
          <a:p>
            <a:endParaRPr lang="en-US" altLang="zh-CN" dirty="0" smtClean="0"/>
          </a:p>
          <a:p>
            <a:endParaRPr lang="en-US" altLang="zh-CN" dirty="0" smtClean="0"/>
          </a:p>
          <a:p>
            <a:endParaRPr lang="zh-CN" altLang="zh-CN" dirty="0" smtClean="0"/>
          </a:p>
          <a:p>
            <a:endParaRPr lang="zh-CN" altLang="zh-CN" dirty="0" smtClean="0"/>
          </a:p>
          <a:p>
            <a:endParaRPr lang="zh-CN" altLang="en-US" dirty="0"/>
          </a:p>
        </p:txBody>
      </p:sp>
      <p:sp>
        <p:nvSpPr>
          <p:cNvPr id="25" name="流程图: 联系 24"/>
          <p:cNvSpPr/>
          <p:nvPr/>
        </p:nvSpPr>
        <p:spPr>
          <a:xfrm>
            <a:off x="395536" y="1844824"/>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流程图: 联系 25"/>
          <p:cNvSpPr/>
          <p:nvPr/>
        </p:nvSpPr>
        <p:spPr>
          <a:xfrm>
            <a:off x="395536" y="2420888"/>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流程图: 联系 26"/>
          <p:cNvSpPr/>
          <p:nvPr/>
        </p:nvSpPr>
        <p:spPr>
          <a:xfrm>
            <a:off x="395536" y="2996952"/>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流程图: 联系 27"/>
          <p:cNvSpPr/>
          <p:nvPr/>
        </p:nvSpPr>
        <p:spPr>
          <a:xfrm>
            <a:off x="395536" y="3501008"/>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联系 28"/>
          <p:cNvSpPr/>
          <p:nvPr/>
        </p:nvSpPr>
        <p:spPr>
          <a:xfrm>
            <a:off x="395536" y="4077072"/>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联系 29"/>
          <p:cNvSpPr/>
          <p:nvPr/>
        </p:nvSpPr>
        <p:spPr>
          <a:xfrm>
            <a:off x="395536" y="4581128"/>
            <a:ext cx="72008"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258133983581866161.jpg"/>
          <p:cNvPicPr>
            <a:picLocks noChangeAspect="1"/>
          </p:cNvPicPr>
          <p:nvPr/>
        </p:nvPicPr>
        <p:blipFill>
          <a:blip r:embed="rId3" cstate="print"/>
          <a:stretch>
            <a:fillRect/>
          </a:stretch>
        </p:blipFill>
        <p:spPr>
          <a:xfrm>
            <a:off x="5652120" y="1340768"/>
            <a:ext cx="3312368" cy="2484276"/>
          </a:xfrm>
          <a:prstGeom prst="rect">
            <a:avLst/>
          </a:prstGeom>
        </p:spPr>
      </p:pic>
      <p:pic>
        <p:nvPicPr>
          <p:cNvPr id="13" name="图片 12" descr="569824111091424474.jpg"/>
          <p:cNvPicPr>
            <a:picLocks noChangeAspect="1"/>
          </p:cNvPicPr>
          <p:nvPr/>
        </p:nvPicPr>
        <p:blipFill>
          <a:blip r:embed="rId4" cstate="print"/>
          <a:stretch>
            <a:fillRect/>
          </a:stretch>
        </p:blipFill>
        <p:spPr>
          <a:xfrm>
            <a:off x="5652120" y="4077072"/>
            <a:ext cx="3299859" cy="247489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6"/>
          <p:cNvSpPr>
            <a:spLocks noGrp="1"/>
          </p:cNvSpPr>
          <p:nvPr>
            <p:ph type="ftr" sz="quarter" idx="11"/>
          </p:nvPr>
        </p:nvSpPr>
        <p:spPr/>
        <p:txBody>
          <a:bodyPr/>
          <a:lstStyle/>
          <a:p>
            <a:r>
              <a:rPr lang="en-US" altLang="zh-CN" smtClean="0"/>
              <a:t>Copyright HANGLING AERO</a:t>
            </a:r>
            <a:endParaRPr lang="zh-CN" altLang="en-US"/>
          </a:p>
        </p:txBody>
      </p:sp>
      <p:sp>
        <p:nvSpPr>
          <p:cNvPr id="18" name="TextBox 1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1" name="五边形 10"/>
          <p:cNvSpPr/>
          <p:nvPr/>
        </p:nvSpPr>
        <p:spPr>
          <a:xfrm>
            <a:off x="0" y="404664"/>
            <a:ext cx="3635896" cy="648072"/>
          </a:xfrm>
          <a:prstGeom prst="homePlate">
            <a:avLst/>
          </a:prstGeom>
          <a:solidFill>
            <a:srgbClr val="0099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3200" b="1" dirty="0" smtClean="0"/>
              <a:t>专业技术（专利）</a:t>
            </a:r>
            <a:endParaRPr lang="zh-CN" altLang="en-US" sz="3200" b="1" dirty="0"/>
          </a:p>
        </p:txBody>
      </p:sp>
      <p:sp>
        <p:nvSpPr>
          <p:cNvPr id="13" name="TextBox 12"/>
          <p:cNvSpPr txBox="1"/>
          <p:nvPr/>
        </p:nvSpPr>
        <p:spPr>
          <a:xfrm>
            <a:off x="467544" y="1196752"/>
            <a:ext cx="8064896" cy="3139321"/>
          </a:xfrm>
          <a:prstGeom prst="rect">
            <a:avLst/>
          </a:prstGeom>
          <a:noFill/>
        </p:spPr>
        <p:txBody>
          <a:bodyPr wrap="square" rtlCol="0">
            <a:spAutoFit/>
          </a:bodyPr>
          <a:lstStyle/>
          <a:p>
            <a:r>
              <a:rPr lang="zh-CN" altLang="en-US" sz="1600" dirty="0" smtClean="0"/>
              <a:t>公司建立了专业技术管理制度，编制了产品工艺文件，并不断完善技术工艺。技术部门通过</a:t>
            </a:r>
            <a:r>
              <a:rPr lang="en-US" altLang="zh-CN" sz="1600" dirty="0" smtClean="0"/>
              <a:t>PRO/E</a:t>
            </a:r>
            <a:r>
              <a:rPr lang="zh-CN" altLang="en-US" sz="1600" dirty="0" smtClean="0"/>
              <a:t>、</a:t>
            </a:r>
            <a:r>
              <a:rPr lang="en-US" altLang="zh-CN" sz="1600" dirty="0" smtClean="0"/>
              <a:t>SOLIDWORKS</a:t>
            </a:r>
            <a:r>
              <a:rPr lang="zh-CN" altLang="en-US" sz="1600" dirty="0" smtClean="0"/>
              <a:t>、</a:t>
            </a:r>
            <a:r>
              <a:rPr lang="en-US" altLang="zh-CN" sz="1600" dirty="0" smtClean="0"/>
              <a:t>UG</a:t>
            </a:r>
            <a:r>
              <a:rPr lang="zh-CN" altLang="en-US" sz="1600" dirty="0" smtClean="0"/>
              <a:t>等计算机辅助设计等软件，共同完成对产品三维实体建模，进行加工模拟、运动模拟，有效保证产品加工制造的高精度及时效性。掌握了以方料偏心元车削加工和圆料偏心圆车削加工技术为主的核心技术，将以往传统工件装夹彻底升级，将繁复的零件加工过程得以简化，提高了精度，同时降低了公司生产成本。</a:t>
            </a:r>
            <a:endParaRPr lang="en-US" altLang="zh-CN" sz="1600" dirty="0" smtClean="0"/>
          </a:p>
          <a:p>
            <a:r>
              <a:rPr lang="zh-CN" altLang="en-US" sz="1600" dirty="0" smtClean="0"/>
              <a:t>近年来公司获得了</a:t>
            </a:r>
            <a:r>
              <a:rPr lang="en-US" altLang="zh-CN" sz="1600" dirty="0" smtClean="0"/>
              <a:t>14</a:t>
            </a:r>
            <a:r>
              <a:rPr lang="zh-CN" altLang="en-US" sz="1600" dirty="0" smtClean="0"/>
              <a:t>项实用新型专利，有用于军民品的生产改进。掌握了以一体化、快捷化制造为目标的综合装夹技术；针对小批量零件，形成了专业化精益生产线，实线批产定型零件的常规切削向优化路径的高速切削的过渡，实现了高速、高精密数控加工技术，对于工装、模具设计与制造方面形成了标准化、模板化、数字化的工装、模具调试。</a:t>
            </a:r>
            <a:endParaRPr lang="en-US" altLang="zh-CN" sz="1600" dirty="0" smtClean="0"/>
          </a:p>
          <a:p>
            <a:endParaRPr lang="en-US" altLang="zh-CN" dirty="0" smtClean="0"/>
          </a:p>
          <a:p>
            <a:endParaRPr lang="en-US" altLang="zh-CN" dirty="0" smtClean="0"/>
          </a:p>
          <a:p>
            <a:endParaRPr lang="zh-CN" altLang="en-US" dirty="0"/>
          </a:p>
        </p:txBody>
      </p:sp>
      <p:graphicFrame>
        <p:nvGraphicFramePr>
          <p:cNvPr id="8" name="表格 7"/>
          <p:cNvGraphicFramePr>
            <a:graphicFrameLocks noGrp="1"/>
          </p:cNvGraphicFramePr>
          <p:nvPr/>
        </p:nvGraphicFramePr>
        <p:xfrm>
          <a:off x="323528" y="3573016"/>
          <a:ext cx="8496943" cy="3027927"/>
        </p:xfrm>
        <a:graphic>
          <a:graphicData uri="http://schemas.openxmlformats.org/drawingml/2006/table">
            <a:tbl>
              <a:tblPr firstRow="1" bandRow="1">
                <a:tableStyleId>{5C22544A-7EE6-4342-B048-85BDC9FD1C3A}</a:tableStyleId>
              </a:tblPr>
              <a:tblGrid>
                <a:gridCol w="3368158"/>
                <a:gridCol w="1246561"/>
                <a:gridCol w="1433953"/>
                <a:gridCol w="2448271"/>
              </a:tblGrid>
              <a:tr h="432047">
                <a:tc>
                  <a:txBody>
                    <a:bodyPr/>
                    <a:lstStyle/>
                    <a:p>
                      <a:pPr algn="ctr"/>
                      <a:r>
                        <a:rPr lang="zh-CN" altLang="zh-CN" sz="1800" b="1" kern="1200" dirty="0" smtClean="0">
                          <a:solidFill>
                            <a:schemeClr val="lt1"/>
                          </a:solidFill>
                          <a:latin typeface="+mn-lt"/>
                          <a:ea typeface="+mn-ea"/>
                          <a:cs typeface="+mn-cs"/>
                        </a:rPr>
                        <a:t>授权项目名称</a:t>
                      </a:r>
                      <a:endParaRPr lang="zh-CN" altLang="en-US" dirty="0"/>
                    </a:p>
                  </a:txBody>
                  <a:tcPr/>
                </a:tc>
                <a:tc>
                  <a:txBody>
                    <a:bodyPr/>
                    <a:lstStyle/>
                    <a:p>
                      <a:pPr algn="ctr"/>
                      <a:r>
                        <a:rPr lang="zh-CN" altLang="zh-CN" sz="1800" b="1" kern="1200" dirty="0" smtClean="0">
                          <a:solidFill>
                            <a:schemeClr val="lt1"/>
                          </a:solidFill>
                          <a:latin typeface="+mn-lt"/>
                          <a:ea typeface="+mn-ea"/>
                          <a:cs typeface="+mn-cs"/>
                        </a:rPr>
                        <a:t>类别</a:t>
                      </a:r>
                      <a:endParaRPr lang="zh-CN" altLang="en-US" dirty="0"/>
                    </a:p>
                  </a:txBody>
                  <a:tcPr/>
                </a:tc>
                <a:tc>
                  <a:txBody>
                    <a:bodyPr/>
                    <a:lstStyle/>
                    <a:p>
                      <a:pPr algn="ctr"/>
                      <a:r>
                        <a:rPr lang="zh-CN" altLang="zh-CN" sz="1800" b="1" kern="1200" dirty="0" smtClean="0">
                          <a:solidFill>
                            <a:schemeClr val="lt1"/>
                          </a:solidFill>
                          <a:latin typeface="+mn-lt"/>
                          <a:ea typeface="+mn-ea"/>
                          <a:cs typeface="+mn-cs"/>
                        </a:rPr>
                        <a:t>授权日期</a:t>
                      </a:r>
                      <a:endParaRPr lang="zh-CN" altLang="en-US" dirty="0"/>
                    </a:p>
                  </a:txBody>
                  <a:tcPr/>
                </a:tc>
                <a:tc>
                  <a:txBody>
                    <a:bodyPr/>
                    <a:lstStyle/>
                    <a:p>
                      <a:pPr algn="ctr"/>
                      <a:r>
                        <a:rPr lang="zh-CN" altLang="zh-CN" sz="1800" b="1" kern="1200" dirty="0" smtClean="0">
                          <a:solidFill>
                            <a:schemeClr val="lt1"/>
                          </a:solidFill>
                          <a:latin typeface="+mn-lt"/>
                          <a:ea typeface="+mn-ea"/>
                          <a:cs typeface="+mn-cs"/>
                        </a:rPr>
                        <a:t>授权号</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弹性涨紧车床的工艺装备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2012-12-19</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ZL.2012.2 164366.9</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用于异形件铣削的工艺装备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2012-06-20</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ZL.2012.2 0292719.3</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用于斜面钻孔钻模的工艺装备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2012-07-20</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ZL.2012.2 0352994.X</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用于方料车偏心圆的工艺装备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2012-08-27</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 2 0428947.9</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用于圆料车偏心圆的工艺装备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2012-09-06</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 2 045276.2</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用于斜孔钻模的工艺装备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2012-10-17</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 2 0533023.5</a:t>
                      </a:r>
                      <a:endParaRPr lang="zh-CN" altLang="en-US" dirty="0"/>
                    </a:p>
                  </a:txBody>
                  <a:tcPr/>
                </a:tc>
              </a:tr>
              <a:tr h="370840">
                <a:tc>
                  <a:txBody>
                    <a:bodyPr/>
                    <a:lstStyle/>
                    <a:p>
                      <a:pPr algn="ctr"/>
                      <a:r>
                        <a:rPr lang="zh-CN" altLang="zh-CN" sz="1800" kern="1200" dirty="0" smtClean="0">
                          <a:solidFill>
                            <a:schemeClr val="dk1"/>
                          </a:solidFill>
                          <a:latin typeface="+mn-lt"/>
                          <a:ea typeface="+mn-ea"/>
                          <a:cs typeface="+mn-cs"/>
                        </a:rPr>
                        <a:t>用于加工斜孔的工艺装备</a:t>
                      </a:r>
                      <a:endParaRPr lang="zh-CN" altLang="en-US" dirty="0"/>
                    </a:p>
                  </a:txBody>
                  <a:tcPr/>
                </a:tc>
                <a:tc>
                  <a:txBody>
                    <a:bodyPr/>
                    <a:lstStyle/>
                    <a:p>
                      <a:pPr algn="ctr"/>
                      <a:r>
                        <a:rPr lang="zh-CN" altLang="zh-CN" sz="1800" kern="1200" dirty="0" smtClean="0">
                          <a:solidFill>
                            <a:schemeClr val="dk1"/>
                          </a:solidFill>
                          <a:latin typeface="+mn-lt"/>
                          <a:ea typeface="+mn-ea"/>
                          <a:cs typeface="+mn-cs"/>
                        </a:rPr>
                        <a:t>实用新型</a:t>
                      </a:r>
                      <a:endParaRPr lang="zh-CN" altLang="en-US" dirty="0"/>
                    </a:p>
                  </a:txBody>
                  <a:tcPr/>
                </a:tc>
                <a:tc>
                  <a:txBody>
                    <a:bodyPr/>
                    <a:lstStyle/>
                    <a:p>
                      <a:pPr algn="ctr"/>
                      <a:r>
                        <a:rPr lang="en-US" altLang="zh-CN" sz="1800" kern="1200" dirty="0" smtClean="0">
                          <a:solidFill>
                            <a:schemeClr val="dk1"/>
                          </a:solidFill>
                          <a:latin typeface="+mn-lt"/>
                          <a:ea typeface="+mn-ea"/>
                          <a:cs typeface="+mn-cs"/>
                        </a:rPr>
                        <a:t>2012-12-04</a:t>
                      </a:r>
                      <a:endParaRPr lang="zh-CN" altLang="en-US" dirty="0"/>
                    </a:p>
                  </a:txBody>
                  <a:tcPr/>
                </a:tc>
                <a:tc>
                  <a:txBody>
                    <a:bodyPr/>
                    <a:lstStyle/>
                    <a:p>
                      <a:pPr algn="ctr"/>
                      <a:r>
                        <a:rPr lang="en-US" altLang="zh-CN" sz="1800" kern="1200" dirty="0" smtClean="0">
                          <a:solidFill>
                            <a:schemeClr val="dk1"/>
                          </a:solidFill>
                          <a:latin typeface="+mn-lt"/>
                          <a:ea typeface="+mn-ea"/>
                          <a:cs typeface="+mn-cs"/>
                        </a:rPr>
                        <a:t>ZL.2012 2 0660904.3</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6" name="页脚占位符 5"/>
          <p:cNvSpPr txBox="1">
            <a:spLocks/>
          </p:cNvSpPr>
          <p:nvPr/>
        </p:nvSpPr>
        <p:spPr>
          <a:xfrm>
            <a:off x="3124200" y="6356350"/>
            <a:ext cx="28956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smtClean="0">
                <a:ln>
                  <a:noFill/>
                </a:ln>
                <a:solidFill>
                  <a:schemeClr val="tx1">
                    <a:tint val="75000"/>
                  </a:schemeClr>
                </a:solidFill>
                <a:effectLst/>
                <a:uLnTx/>
                <a:uFillTx/>
                <a:latin typeface="+mn-lt"/>
                <a:ea typeface="+mn-ea"/>
                <a:cs typeface="+mn-cs"/>
              </a:rPr>
              <a:t>Copyright HANGLING AERO</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TextBox 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graphicFrame>
        <p:nvGraphicFramePr>
          <p:cNvPr id="9" name="图示 8"/>
          <p:cNvGraphicFramePr/>
          <p:nvPr/>
        </p:nvGraphicFramePr>
        <p:xfrm>
          <a:off x="251520" y="1916832"/>
          <a:ext cx="5184576"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179512" y="1124744"/>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管理体系</a:t>
            </a:r>
            <a:endParaRPr lang="zh-CN" altLang="en-US" sz="2800" b="1" dirty="0">
              <a:solidFill>
                <a:schemeClr val="accent1">
                  <a:lumMod val="75000"/>
                </a:schemeClr>
              </a:solidFill>
            </a:endParaRPr>
          </a:p>
        </p:txBody>
      </p:sp>
      <p:sp>
        <p:nvSpPr>
          <p:cNvPr id="12" name="TextBox 11"/>
          <p:cNvSpPr txBox="1"/>
          <p:nvPr/>
        </p:nvSpPr>
        <p:spPr>
          <a:xfrm>
            <a:off x="5652120" y="2132856"/>
            <a:ext cx="3347864" cy="3416320"/>
          </a:xfrm>
          <a:prstGeom prst="rect">
            <a:avLst/>
          </a:prstGeom>
          <a:noFill/>
        </p:spPr>
        <p:txBody>
          <a:bodyPr wrap="square" rtlCol="0">
            <a:spAutoFit/>
          </a:bodyPr>
          <a:lstStyle/>
          <a:p>
            <a:r>
              <a:rPr lang="zh-CN" altLang="en-US" dirty="0" smtClean="0"/>
              <a:t>公司于</a:t>
            </a:r>
            <a:r>
              <a:rPr lang="en-US" altLang="zh-CN" dirty="0" smtClean="0"/>
              <a:t>2009</a:t>
            </a:r>
            <a:r>
              <a:rPr lang="zh-CN" altLang="en-US" dirty="0" smtClean="0"/>
              <a:t>年</a:t>
            </a:r>
            <a:r>
              <a:rPr lang="en-US" altLang="zh-CN" dirty="0" smtClean="0"/>
              <a:t>9</a:t>
            </a:r>
            <a:r>
              <a:rPr lang="zh-CN" altLang="en-US" dirty="0" smtClean="0"/>
              <a:t>月起依据</a:t>
            </a:r>
            <a:r>
              <a:rPr lang="en-US" altLang="zh-CN" dirty="0" smtClean="0"/>
              <a:t>GJB9001B-2009《</a:t>
            </a:r>
            <a:r>
              <a:rPr lang="zh-CN" altLang="en-US" dirty="0" smtClean="0"/>
              <a:t>质量管理体系要求</a:t>
            </a:r>
            <a:r>
              <a:rPr lang="en-US" altLang="zh-CN" dirty="0" smtClean="0"/>
              <a:t>》</a:t>
            </a:r>
            <a:r>
              <a:rPr lang="zh-CN" altLang="en-US" dirty="0" smtClean="0"/>
              <a:t>标准，编制了</a:t>
            </a:r>
            <a:r>
              <a:rPr lang="en-US" altLang="zh-CN" dirty="0" smtClean="0"/>
              <a:t>《</a:t>
            </a:r>
            <a:r>
              <a:rPr lang="zh-CN" altLang="en-US" dirty="0" smtClean="0"/>
              <a:t>质量手册</a:t>
            </a:r>
            <a:r>
              <a:rPr lang="en-US" altLang="zh-CN" dirty="0" smtClean="0"/>
              <a:t>》</a:t>
            </a:r>
            <a:r>
              <a:rPr lang="zh-CN" altLang="en-US" dirty="0" smtClean="0"/>
              <a:t>和</a:t>
            </a:r>
            <a:r>
              <a:rPr lang="en-US" altLang="zh-CN" dirty="0" smtClean="0"/>
              <a:t>18</a:t>
            </a:r>
            <a:r>
              <a:rPr lang="zh-CN" altLang="en-US" dirty="0" smtClean="0"/>
              <a:t>个程序文件及相关作业指导书等质量管理体系文件，公司的质量方针是品质一流、科技先导、顾客满意、持续改进。公司通过健全的组织机构、加工生产能力满足产品生产和服务要求，每年进行内审和管理评审工作，充分保证了产品实现过程的控制。</a:t>
            </a:r>
            <a:endParaRPr lang="zh-CN" altLang="en-US" dirty="0"/>
          </a:p>
        </p:txBody>
      </p:sp>
      <p:sp>
        <p:nvSpPr>
          <p:cNvPr id="13" name="五边形 12"/>
          <p:cNvSpPr/>
          <p:nvPr/>
        </p:nvSpPr>
        <p:spPr>
          <a:xfrm>
            <a:off x="0" y="404664"/>
            <a:ext cx="4211960" cy="648072"/>
          </a:xfrm>
          <a:prstGeom prst="homePlate">
            <a:avLst/>
          </a:prstGeom>
          <a:solidFill>
            <a:srgbClr val="0099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3200" b="1" dirty="0" smtClean="0">
                <a:solidFill>
                  <a:schemeClr val="bg1"/>
                </a:solidFill>
                <a:latin typeface="+mj-ea"/>
              </a:rPr>
              <a:t>管理体系和人员结构</a:t>
            </a:r>
            <a:endParaRPr lang="zh-CN" altLang="en-US" sz="3200" b="1" dirty="0">
              <a:solidFill>
                <a:schemeClr val="bg1"/>
              </a:solidFill>
              <a:latin typeface="+mj-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6"/>
          <p:cNvSpPr>
            <a:spLocks noGrp="1"/>
          </p:cNvSpPr>
          <p:nvPr>
            <p:ph type="ftr" sz="quarter" idx="11"/>
          </p:nvPr>
        </p:nvSpPr>
        <p:spPr/>
        <p:txBody>
          <a:bodyPr/>
          <a:lstStyle/>
          <a:p>
            <a:r>
              <a:rPr lang="en-US" altLang="zh-CN" smtClean="0"/>
              <a:t>Copyright HANGLING AERO</a:t>
            </a:r>
            <a:endParaRPr lang="zh-CN" altLang="en-US"/>
          </a:p>
        </p:txBody>
      </p:sp>
      <p:sp>
        <p:nvSpPr>
          <p:cNvPr id="18" name="TextBox 1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5" name="TextBox 14"/>
          <p:cNvSpPr txBox="1"/>
          <p:nvPr/>
        </p:nvSpPr>
        <p:spPr>
          <a:xfrm>
            <a:off x="179512" y="836712"/>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组织架构</a:t>
            </a:r>
            <a:endParaRPr lang="zh-CN" altLang="en-US" sz="2800" b="1" dirty="0">
              <a:solidFill>
                <a:schemeClr val="accent1">
                  <a:lumMod val="75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1331640" y="1556792"/>
            <a:ext cx="6345337" cy="43628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6"/>
          <p:cNvSpPr>
            <a:spLocks noGrp="1"/>
          </p:cNvSpPr>
          <p:nvPr>
            <p:ph type="ftr" sz="quarter" idx="11"/>
          </p:nvPr>
        </p:nvSpPr>
        <p:spPr/>
        <p:txBody>
          <a:bodyPr/>
          <a:lstStyle/>
          <a:p>
            <a:r>
              <a:rPr lang="en-US" altLang="zh-CN" dirty="0" smtClean="0"/>
              <a:t>Copyright HANGLING AERO</a:t>
            </a:r>
            <a:endParaRPr lang="zh-CN" altLang="en-US" dirty="0"/>
          </a:p>
        </p:txBody>
      </p:sp>
      <p:sp>
        <p:nvSpPr>
          <p:cNvPr id="18" name="TextBox 1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251520" y="620688"/>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团队概况</a:t>
            </a:r>
            <a:endParaRPr lang="zh-CN" altLang="en-US" sz="2800" b="1" dirty="0">
              <a:solidFill>
                <a:schemeClr val="accent1">
                  <a:lumMod val="75000"/>
                </a:schemeClr>
              </a:solidFill>
            </a:endParaRPr>
          </a:p>
        </p:txBody>
      </p:sp>
      <p:sp>
        <p:nvSpPr>
          <p:cNvPr id="13" name="内容占位符 2"/>
          <p:cNvSpPr>
            <a:spLocks noGrp="1"/>
          </p:cNvSpPr>
          <p:nvPr>
            <p:ph idx="1"/>
          </p:nvPr>
        </p:nvSpPr>
        <p:spPr>
          <a:xfrm>
            <a:off x="3851920" y="1844824"/>
            <a:ext cx="5112568" cy="2357454"/>
          </a:xfrm>
        </p:spPr>
        <p:txBody>
          <a:bodyPr>
            <a:noAutofit/>
          </a:bodyPr>
          <a:lstStyle/>
          <a:p>
            <a:pPr>
              <a:lnSpc>
                <a:spcPct val="120000"/>
              </a:lnSpc>
              <a:buNone/>
            </a:pPr>
            <a:r>
              <a:rPr lang="en-US" altLang="zh-CN" sz="1800" b="0" dirty="0" smtClean="0">
                <a:latin typeface="+mj-ea"/>
                <a:ea typeface="+mj-ea"/>
              </a:rPr>
              <a:t>	</a:t>
            </a:r>
          </a:p>
          <a:p>
            <a:pPr>
              <a:lnSpc>
                <a:spcPct val="120000"/>
              </a:lnSpc>
              <a:buNone/>
            </a:pPr>
            <a:endParaRPr lang="en-US" altLang="zh-CN" sz="1800" dirty="0" smtClean="0">
              <a:latin typeface="+mj-ea"/>
              <a:ea typeface="+mj-ea"/>
            </a:endParaRPr>
          </a:p>
          <a:p>
            <a:pPr>
              <a:lnSpc>
                <a:spcPct val="120000"/>
              </a:lnSpc>
              <a:buNone/>
            </a:pPr>
            <a:endParaRPr lang="en-US" altLang="zh-CN" sz="1800" b="0" dirty="0" smtClean="0">
              <a:latin typeface="+mj-ea"/>
              <a:ea typeface="+mj-ea"/>
            </a:endParaRPr>
          </a:p>
          <a:p>
            <a:pPr>
              <a:lnSpc>
                <a:spcPct val="120000"/>
              </a:lnSpc>
              <a:buNone/>
            </a:pPr>
            <a:endParaRPr lang="en-US" altLang="zh-CN" sz="1800" b="0" dirty="0" smtClean="0">
              <a:latin typeface="+mj-ea"/>
              <a:ea typeface="+mj-ea"/>
            </a:endParaRPr>
          </a:p>
          <a:p>
            <a:pPr>
              <a:lnSpc>
                <a:spcPct val="120000"/>
              </a:lnSpc>
              <a:buNone/>
            </a:pPr>
            <a:endParaRPr lang="en-US" altLang="zh-CN" sz="1800" dirty="0">
              <a:latin typeface="+mj-ea"/>
              <a:ea typeface="+mj-ea"/>
            </a:endParaRPr>
          </a:p>
          <a:p>
            <a:pPr>
              <a:lnSpc>
                <a:spcPct val="120000"/>
              </a:lnSpc>
              <a:buNone/>
            </a:pPr>
            <a:r>
              <a:rPr lang="en-US" altLang="zh-CN" sz="1800" b="0" dirty="0" smtClean="0">
                <a:latin typeface="+mj-ea"/>
                <a:ea typeface="+mj-ea"/>
              </a:rPr>
              <a:t>	</a:t>
            </a:r>
            <a:endParaRPr lang="zh-CN" altLang="en-US" sz="1800" b="0" dirty="0" smtClean="0">
              <a:latin typeface="+mj-ea"/>
              <a:ea typeface="+mj-ea"/>
            </a:endParaRPr>
          </a:p>
          <a:p>
            <a:endParaRPr lang="zh-CN" altLang="en-US" sz="1800" dirty="0">
              <a:latin typeface="+mj-ea"/>
              <a:ea typeface="+mj-ea"/>
            </a:endParaRPr>
          </a:p>
        </p:txBody>
      </p:sp>
      <p:sp>
        <p:nvSpPr>
          <p:cNvPr id="15" name="矩形 14"/>
          <p:cNvSpPr/>
          <p:nvPr/>
        </p:nvSpPr>
        <p:spPr>
          <a:xfrm>
            <a:off x="-1" y="6372225"/>
            <a:ext cx="9144000" cy="485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b="0">
              <a:solidFill>
                <a:schemeClr val="tx1"/>
              </a:solidFill>
              <a:latin typeface="Calibri" pitchFamily="34" charset="0"/>
            </a:endParaRPr>
          </a:p>
        </p:txBody>
      </p:sp>
      <p:sp>
        <p:nvSpPr>
          <p:cNvPr id="16" name="任意多边形 15"/>
          <p:cNvSpPr/>
          <p:nvPr/>
        </p:nvSpPr>
        <p:spPr>
          <a:xfrm rot="17958096">
            <a:off x="631467" y="4124325"/>
            <a:ext cx="1162050" cy="178435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0" dirty="0" smtClean="0">
                <a:solidFill>
                  <a:srgbClr val="FFFFFF"/>
                </a:solidFill>
                <a:latin typeface="微软雅黑" pitchFamily="34" charset="-122"/>
                <a:ea typeface="微软雅黑" pitchFamily="34" charset="-122"/>
              </a:rPr>
              <a:t>技术</a:t>
            </a:r>
            <a:endParaRPr lang="en-US" altLang="zh-CN" sz="2400" b="0" dirty="0" smtClean="0">
              <a:solidFill>
                <a:srgbClr val="FFFFFF"/>
              </a:solidFill>
              <a:latin typeface="微软雅黑" pitchFamily="34" charset="-122"/>
              <a:ea typeface="微软雅黑" pitchFamily="34" charset="-122"/>
            </a:endParaRPr>
          </a:p>
          <a:p>
            <a:pPr algn="ctr">
              <a:defRPr/>
            </a:pPr>
            <a:r>
              <a:rPr lang="zh-CN" altLang="en-US" sz="2400" b="0" dirty="0" smtClean="0">
                <a:solidFill>
                  <a:srgbClr val="FFFFFF"/>
                </a:solidFill>
                <a:latin typeface="微软雅黑" pitchFamily="34" charset="-122"/>
                <a:ea typeface="微软雅黑" pitchFamily="34" charset="-122"/>
              </a:rPr>
              <a:t>支持</a:t>
            </a:r>
            <a:endParaRPr lang="zh-CN" altLang="en-US" sz="2400" b="0" dirty="0">
              <a:solidFill>
                <a:srgbClr val="FFFFFF"/>
              </a:solidFill>
              <a:latin typeface="微软雅黑" pitchFamily="34" charset="-122"/>
              <a:ea typeface="微软雅黑" pitchFamily="34" charset="-122"/>
            </a:endParaRPr>
          </a:p>
        </p:txBody>
      </p:sp>
      <p:sp>
        <p:nvSpPr>
          <p:cNvPr id="17" name="任意多边形 16"/>
          <p:cNvSpPr/>
          <p:nvPr/>
        </p:nvSpPr>
        <p:spPr>
          <a:xfrm rot="2326219">
            <a:off x="2638067" y="4011613"/>
            <a:ext cx="1335087" cy="215423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33290 w 821403"/>
              <a:gd name="connsiteY0" fmla="*/ 0 h 1253820"/>
              <a:gd name="connsiteX1" fmla="*/ 487877 w 821403"/>
              <a:gd name="connsiteY1" fmla="*/ 55429 h 1253820"/>
              <a:gd name="connsiteX2" fmla="*/ 820754 w 821403"/>
              <a:gd name="connsiteY2" fmla="*/ 623710 h 1253820"/>
              <a:gd name="connsiteX3" fmla="*/ 516291 w 821403"/>
              <a:gd name="connsiteY3" fmla="*/ 1196336 h 1253820"/>
              <a:gd name="connsiteX4" fmla="*/ 410385 w 821403"/>
              <a:gd name="connsiteY4" fmla="*/ 1253820 h 1253820"/>
              <a:gd name="connsiteX5" fmla="*/ 310347 w 821403"/>
              <a:gd name="connsiteY5" fmla="*/ 1193062 h 1253820"/>
              <a:gd name="connsiteX6" fmla="*/ 15 w 821403"/>
              <a:gd name="connsiteY6" fmla="*/ 623710 h 1253820"/>
              <a:gd name="connsiteX7" fmla="*/ 307921 w 821403"/>
              <a:gd name="connsiteY7" fmla="*/ 91355 h 1253820"/>
              <a:gd name="connsiteX8" fmla="*/ 433290 w 821403"/>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0847"/>
              <a:gd name="connsiteY0" fmla="*/ 0 h 1253820"/>
              <a:gd name="connsiteX1" fmla="*/ 487877 w 810847"/>
              <a:gd name="connsiteY1" fmla="*/ 55429 h 1253820"/>
              <a:gd name="connsiteX2" fmla="*/ 810588 w 810847"/>
              <a:gd name="connsiteY2" fmla="*/ 620654 h 1253820"/>
              <a:gd name="connsiteX3" fmla="*/ 516291 w 810847"/>
              <a:gd name="connsiteY3" fmla="*/ 1196336 h 1253820"/>
              <a:gd name="connsiteX4" fmla="*/ 410385 w 810847"/>
              <a:gd name="connsiteY4" fmla="*/ 1253820 h 1253820"/>
              <a:gd name="connsiteX5" fmla="*/ 310347 w 810847"/>
              <a:gd name="connsiteY5" fmla="*/ 1193062 h 1253820"/>
              <a:gd name="connsiteX6" fmla="*/ 15 w 810847"/>
              <a:gd name="connsiteY6" fmla="*/ 623710 h 1253820"/>
              <a:gd name="connsiteX7" fmla="*/ 307921 w 810847"/>
              <a:gd name="connsiteY7" fmla="*/ 91355 h 1253820"/>
              <a:gd name="connsiteX8" fmla="*/ 433290 w 810847"/>
              <a:gd name="connsiteY8" fmla="*/ 0 h 1253820"/>
              <a:gd name="connsiteX0" fmla="*/ 450824 w 828381"/>
              <a:gd name="connsiteY0" fmla="*/ 0 h 1253820"/>
              <a:gd name="connsiteX1" fmla="*/ 505411 w 828381"/>
              <a:gd name="connsiteY1" fmla="*/ 55429 h 1253820"/>
              <a:gd name="connsiteX2" fmla="*/ 828122 w 828381"/>
              <a:gd name="connsiteY2" fmla="*/ 620654 h 1253820"/>
              <a:gd name="connsiteX3" fmla="*/ 533825 w 828381"/>
              <a:gd name="connsiteY3" fmla="*/ 1196336 h 1253820"/>
              <a:gd name="connsiteX4" fmla="*/ 427919 w 828381"/>
              <a:gd name="connsiteY4" fmla="*/ 1253820 h 1253820"/>
              <a:gd name="connsiteX5" fmla="*/ 327881 w 828381"/>
              <a:gd name="connsiteY5" fmla="*/ 1193062 h 1253820"/>
              <a:gd name="connsiteX6" fmla="*/ 13 w 828381"/>
              <a:gd name="connsiteY6" fmla="*/ 629890 h 1253820"/>
              <a:gd name="connsiteX7" fmla="*/ 325455 w 828381"/>
              <a:gd name="connsiteY7" fmla="*/ 91355 h 1253820"/>
              <a:gd name="connsiteX8" fmla="*/ 450824 w 828381"/>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65247"/>
              <a:gd name="connsiteX1" fmla="*/ 506074 w 829044"/>
              <a:gd name="connsiteY1" fmla="*/ 55429 h 1265247"/>
              <a:gd name="connsiteX2" fmla="*/ 828785 w 829044"/>
              <a:gd name="connsiteY2" fmla="*/ 620654 h 1265247"/>
              <a:gd name="connsiteX3" fmla="*/ 534488 w 829044"/>
              <a:gd name="connsiteY3" fmla="*/ 1196336 h 1265247"/>
              <a:gd name="connsiteX4" fmla="*/ 423064 w 829044"/>
              <a:gd name="connsiteY4" fmla="*/ 1265247 h 1265247"/>
              <a:gd name="connsiteX5" fmla="*/ 328544 w 829044"/>
              <a:gd name="connsiteY5" fmla="*/ 1193062 h 1265247"/>
              <a:gd name="connsiteX6" fmla="*/ 676 w 829044"/>
              <a:gd name="connsiteY6" fmla="*/ 629890 h 1265247"/>
              <a:gd name="connsiteX7" fmla="*/ 326118 w 829044"/>
              <a:gd name="connsiteY7" fmla="*/ 91355 h 1265247"/>
              <a:gd name="connsiteX8" fmla="*/ 451487 w 829044"/>
              <a:gd name="connsiteY8" fmla="*/ 0 h 1265247"/>
              <a:gd name="connsiteX0" fmla="*/ 451513 w 829070"/>
              <a:gd name="connsiteY0" fmla="*/ 0 h 1265247"/>
              <a:gd name="connsiteX1" fmla="*/ 506100 w 829070"/>
              <a:gd name="connsiteY1" fmla="*/ 55429 h 1265247"/>
              <a:gd name="connsiteX2" fmla="*/ 828811 w 829070"/>
              <a:gd name="connsiteY2" fmla="*/ 620654 h 1265247"/>
              <a:gd name="connsiteX3" fmla="*/ 534514 w 829070"/>
              <a:gd name="connsiteY3" fmla="*/ 1196336 h 1265247"/>
              <a:gd name="connsiteX4" fmla="*/ 423090 w 829070"/>
              <a:gd name="connsiteY4" fmla="*/ 1265247 h 1265247"/>
              <a:gd name="connsiteX5" fmla="*/ 322108 w 829070"/>
              <a:gd name="connsiteY5" fmla="*/ 1194392 h 1265247"/>
              <a:gd name="connsiteX6" fmla="*/ 702 w 829070"/>
              <a:gd name="connsiteY6" fmla="*/ 629890 h 1265247"/>
              <a:gd name="connsiteX7" fmla="*/ 326144 w 829070"/>
              <a:gd name="connsiteY7" fmla="*/ 91355 h 1265247"/>
              <a:gd name="connsiteX8" fmla="*/ 451513 w 829070"/>
              <a:gd name="connsiteY8" fmla="*/ 0 h 1265247"/>
              <a:gd name="connsiteX0" fmla="*/ 451513 w 829070"/>
              <a:gd name="connsiteY0" fmla="*/ 0 h 1271823"/>
              <a:gd name="connsiteX1" fmla="*/ 506100 w 829070"/>
              <a:gd name="connsiteY1" fmla="*/ 55429 h 1271823"/>
              <a:gd name="connsiteX2" fmla="*/ 828811 w 829070"/>
              <a:gd name="connsiteY2" fmla="*/ 620654 h 1271823"/>
              <a:gd name="connsiteX3" fmla="*/ 534514 w 829070"/>
              <a:gd name="connsiteY3" fmla="*/ 1196336 h 1271823"/>
              <a:gd name="connsiteX4" fmla="*/ 428644 w 829070"/>
              <a:gd name="connsiteY4" fmla="*/ 1271823 h 1271823"/>
              <a:gd name="connsiteX5" fmla="*/ 322108 w 829070"/>
              <a:gd name="connsiteY5" fmla="*/ 1194392 h 1271823"/>
              <a:gd name="connsiteX6" fmla="*/ 702 w 829070"/>
              <a:gd name="connsiteY6" fmla="*/ 629890 h 1271823"/>
              <a:gd name="connsiteX7" fmla="*/ 326144 w 829070"/>
              <a:gd name="connsiteY7" fmla="*/ 91355 h 1271823"/>
              <a:gd name="connsiteX8" fmla="*/ 451513 w 829070"/>
              <a:gd name="connsiteY8" fmla="*/ 0 h 1271823"/>
              <a:gd name="connsiteX0" fmla="*/ 451513 w 828827"/>
              <a:gd name="connsiteY0" fmla="*/ 0 h 1271823"/>
              <a:gd name="connsiteX1" fmla="*/ 506100 w 828827"/>
              <a:gd name="connsiteY1" fmla="*/ 55429 h 1271823"/>
              <a:gd name="connsiteX2" fmla="*/ 828811 w 828827"/>
              <a:gd name="connsiteY2" fmla="*/ 620654 h 1271823"/>
              <a:gd name="connsiteX3" fmla="*/ 534514 w 828827"/>
              <a:gd name="connsiteY3" fmla="*/ 1196336 h 1271823"/>
              <a:gd name="connsiteX4" fmla="*/ 428644 w 828827"/>
              <a:gd name="connsiteY4" fmla="*/ 1271823 h 1271823"/>
              <a:gd name="connsiteX5" fmla="*/ 322108 w 828827"/>
              <a:gd name="connsiteY5" fmla="*/ 1194392 h 1271823"/>
              <a:gd name="connsiteX6" fmla="*/ 702 w 828827"/>
              <a:gd name="connsiteY6" fmla="*/ 629890 h 1271823"/>
              <a:gd name="connsiteX7" fmla="*/ 326144 w 828827"/>
              <a:gd name="connsiteY7" fmla="*/ 91355 h 1271823"/>
              <a:gd name="connsiteX8" fmla="*/ 451513 w 828827"/>
              <a:gd name="connsiteY8" fmla="*/ 0 h 12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0" dirty="0">
                <a:solidFill>
                  <a:srgbClr val="FFFFFF"/>
                </a:solidFill>
                <a:latin typeface="微软雅黑" pitchFamily="34" charset="-122"/>
                <a:ea typeface="微软雅黑" pitchFamily="34" charset="-122"/>
              </a:rPr>
              <a:t>生产制造</a:t>
            </a:r>
          </a:p>
        </p:txBody>
      </p:sp>
      <p:sp>
        <p:nvSpPr>
          <p:cNvPr id="19" name="任意多边形 18"/>
          <p:cNvSpPr/>
          <p:nvPr/>
        </p:nvSpPr>
        <p:spPr>
          <a:xfrm rot="19540719">
            <a:off x="1310917" y="2933700"/>
            <a:ext cx="785812" cy="126841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59559 w 821569"/>
              <a:gd name="connsiteY0" fmla="*/ 0 h 1256861"/>
              <a:gd name="connsiteX1" fmla="*/ 487877 w 821569"/>
              <a:gd name="connsiteY1" fmla="*/ 58470 h 1256861"/>
              <a:gd name="connsiteX2" fmla="*/ 820754 w 821569"/>
              <a:gd name="connsiteY2" fmla="*/ 626751 h 1256861"/>
              <a:gd name="connsiteX3" fmla="*/ 516291 w 821569"/>
              <a:gd name="connsiteY3" fmla="*/ 1199377 h 1256861"/>
              <a:gd name="connsiteX4" fmla="*/ 410385 w 821569"/>
              <a:gd name="connsiteY4" fmla="*/ 1256861 h 1256861"/>
              <a:gd name="connsiteX5" fmla="*/ 310347 w 821569"/>
              <a:gd name="connsiteY5" fmla="*/ 1196103 h 1256861"/>
              <a:gd name="connsiteX6" fmla="*/ 15 w 821569"/>
              <a:gd name="connsiteY6" fmla="*/ 626751 h 1256861"/>
              <a:gd name="connsiteX7" fmla="*/ 307921 w 821569"/>
              <a:gd name="connsiteY7" fmla="*/ 94396 h 1256861"/>
              <a:gd name="connsiteX8" fmla="*/ 459559 w 821569"/>
              <a:gd name="connsiteY8" fmla="*/ 0 h 1256861"/>
              <a:gd name="connsiteX0" fmla="*/ 459559 w 820796"/>
              <a:gd name="connsiteY0" fmla="*/ 0 h 1256861"/>
              <a:gd name="connsiteX1" fmla="*/ 500409 w 820796"/>
              <a:gd name="connsiteY1" fmla="*/ 49306 h 1256861"/>
              <a:gd name="connsiteX2" fmla="*/ 820754 w 820796"/>
              <a:gd name="connsiteY2" fmla="*/ 626751 h 1256861"/>
              <a:gd name="connsiteX3" fmla="*/ 516291 w 820796"/>
              <a:gd name="connsiteY3" fmla="*/ 1199377 h 1256861"/>
              <a:gd name="connsiteX4" fmla="*/ 410385 w 820796"/>
              <a:gd name="connsiteY4" fmla="*/ 1256861 h 1256861"/>
              <a:gd name="connsiteX5" fmla="*/ 310347 w 820796"/>
              <a:gd name="connsiteY5" fmla="*/ 1196103 h 1256861"/>
              <a:gd name="connsiteX6" fmla="*/ 15 w 820796"/>
              <a:gd name="connsiteY6" fmla="*/ 626751 h 1256861"/>
              <a:gd name="connsiteX7" fmla="*/ 307921 w 820796"/>
              <a:gd name="connsiteY7" fmla="*/ 94396 h 1256861"/>
              <a:gd name="connsiteX8" fmla="*/ 459559 w 820796"/>
              <a:gd name="connsiteY8" fmla="*/ 0 h 1256861"/>
              <a:gd name="connsiteX0" fmla="*/ 459559 w 820795"/>
              <a:gd name="connsiteY0" fmla="*/ 0 h 1256861"/>
              <a:gd name="connsiteX1" fmla="*/ 500409 w 820795"/>
              <a:gd name="connsiteY1" fmla="*/ 49306 h 1256861"/>
              <a:gd name="connsiteX2" fmla="*/ 820754 w 820795"/>
              <a:gd name="connsiteY2" fmla="*/ 626751 h 1256861"/>
              <a:gd name="connsiteX3" fmla="*/ 516291 w 820795"/>
              <a:gd name="connsiteY3" fmla="*/ 1199377 h 1256861"/>
              <a:gd name="connsiteX4" fmla="*/ 410385 w 820795"/>
              <a:gd name="connsiteY4" fmla="*/ 1256861 h 1256861"/>
              <a:gd name="connsiteX5" fmla="*/ 310347 w 820795"/>
              <a:gd name="connsiteY5" fmla="*/ 1196103 h 1256861"/>
              <a:gd name="connsiteX6" fmla="*/ 15 w 820795"/>
              <a:gd name="connsiteY6" fmla="*/ 626751 h 1256861"/>
              <a:gd name="connsiteX7" fmla="*/ 318200 w 820795"/>
              <a:gd name="connsiteY7" fmla="*/ 101144 h 1256861"/>
              <a:gd name="connsiteX8" fmla="*/ 459559 w 820795"/>
              <a:gd name="connsiteY8" fmla="*/ 0 h 1256861"/>
              <a:gd name="connsiteX0" fmla="*/ 459558 w 820794"/>
              <a:gd name="connsiteY0" fmla="*/ 0 h 1256861"/>
              <a:gd name="connsiteX1" fmla="*/ 500408 w 820794"/>
              <a:gd name="connsiteY1" fmla="*/ 49306 h 1256861"/>
              <a:gd name="connsiteX2" fmla="*/ 820753 w 820794"/>
              <a:gd name="connsiteY2" fmla="*/ 626751 h 1256861"/>
              <a:gd name="connsiteX3" fmla="*/ 516290 w 820794"/>
              <a:gd name="connsiteY3" fmla="*/ 1199377 h 1256861"/>
              <a:gd name="connsiteX4" fmla="*/ 410384 w 820794"/>
              <a:gd name="connsiteY4" fmla="*/ 1256861 h 1256861"/>
              <a:gd name="connsiteX5" fmla="*/ 328293 w 820794"/>
              <a:gd name="connsiteY5" fmla="*/ 1196293 h 1256861"/>
              <a:gd name="connsiteX6" fmla="*/ 14 w 820794"/>
              <a:gd name="connsiteY6" fmla="*/ 626751 h 1256861"/>
              <a:gd name="connsiteX7" fmla="*/ 318199 w 820794"/>
              <a:gd name="connsiteY7" fmla="*/ 101144 h 1256861"/>
              <a:gd name="connsiteX8" fmla="*/ 459558 w 820794"/>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0">
                <a:solidFill>
                  <a:srgbClr val="FFFFFF"/>
                </a:solidFill>
                <a:latin typeface="微软雅黑" pitchFamily="34" charset="-122"/>
                <a:ea typeface="微软雅黑" pitchFamily="34" charset="-122"/>
              </a:rPr>
              <a:t>后勤服务</a:t>
            </a:r>
          </a:p>
        </p:txBody>
      </p:sp>
      <p:sp>
        <p:nvSpPr>
          <p:cNvPr id="20" name="任意多边形 19"/>
          <p:cNvSpPr/>
          <p:nvPr/>
        </p:nvSpPr>
        <p:spPr>
          <a:xfrm rot="2587076">
            <a:off x="2434867" y="2949575"/>
            <a:ext cx="936625" cy="156686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33290 w 821403"/>
              <a:gd name="connsiteY0" fmla="*/ 0 h 1253820"/>
              <a:gd name="connsiteX1" fmla="*/ 487877 w 821403"/>
              <a:gd name="connsiteY1" fmla="*/ 55429 h 1253820"/>
              <a:gd name="connsiteX2" fmla="*/ 820754 w 821403"/>
              <a:gd name="connsiteY2" fmla="*/ 623710 h 1253820"/>
              <a:gd name="connsiteX3" fmla="*/ 516291 w 821403"/>
              <a:gd name="connsiteY3" fmla="*/ 1196336 h 1253820"/>
              <a:gd name="connsiteX4" fmla="*/ 410385 w 821403"/>
              <a:gd name="connsiteY4" fmla="*/ 1253820 h 1253820"/>
              <a:gd name="connsiteX5" fmla="*/ 310347 w 821403"/>
              <a:gd name="connsiteY5" fmla="*/ 1193062 h 1253820"/>
              <a:gd name="connsiteX6" fmla="*/ 15 w 821403"/>
              <a:gd name="connsiteY6" fmla="*/ 623710 h 1253820"/>
              <a:gd name="connsiteX7" fmla="*/ 307921 w 821403"/>
              <a:gd name="connsiteY7" fmla="*/ 91355 h 1253820"/>
              <a:gd name="connsiteX8" fmla="*/ 433290 w 821403"/>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0847"/>
              <a:gd name="connsiteY0" fmla="*/ 0 h 1253820"/>
              <a:gd name="connsiteX1" fmla="*/ 487877 w 810847"/>
              <a:gd name="connsiteY1" fmla="*/ 55429 h 1253820"/>
              <a:gd name="connsiteX2" fmla="*/ 810588 w 810847"/>
              <a:gd name="connsiteY2" fmla="*/ 620654 h 1253820"/>
              <a:gd name="connsiteX3" fmla="*/ 516291 w 810847"/>
              <a:gd name="connsiteY3" fmla="*/ 1196336 h 1253820"/>
              <a:gd name="connsiteX4" fmla="*/ 410385 w 810847"/>
              <a:gd name="connsiteY4" fmla="*/ 1253820 h 1253820"/>
              <a:gd name="connsiteX5" fmla="*/ 310347 w 810847"/>
              <a:gd name="connsiteY5" fmla="*/ 1193062 h 1253820"/>
              <a:gd name="connsiteX6" fmla="*/ 15 w 810847"/>
              <a:gd name="connsiteY6" fmla="*/ 623710 h 1253820"/>
              <a:gd name="connsiteX7" fmla="*/ 307921 w 810847"/>
              <a:gd name="connsiteY7" fmla="*/ 91355 h 1253820"/>
              <a:gd name="connsiteX8" fmla="*/ 433290 w 810847"/>
              <a:gd name="connsiteY8" fmla="*/ 0 h 1253820"/>
              <a:gd name="connsiteX0" fmla="*/ 450824 w 828381"/>
              <a:gd name="connsiteY0" fmla="*/ 0 h 1253820"/>
              <a:gd name="connsiteX1" fmla="*/ 505411 w 828381"/>
              <a:gd name="connsiteY1" fmla="*/ 55429 h 1253820"/>
              <a:gd name="connsiteX2" fmla="*/ 828122 w 828381"/>
              <a:gd name="connsiteY2" fmla="*/ 620654 h 1253820"/>
              <a:gd name="connsiteX3" fmla="*/ 533825 w 828381"/>
              <a:gd name="connsiteY3" fmla="*/ 1196336 h 1253820"/>
              <a:gd name="connsiteX4" fmla="*/ 427919 w 828381"/>
              <a:gd name="connsiteY4" fmla="*/ 1253820 h 1253820"/>
              <a:gd name="connsiteX5" fmla="*/ 327881 w 828381"/>
              <a:gd name="connsiteY5" fmla="*/ 1193062 h 1253820"/>
              <a:gd name="connsiteX6" fmla="*/ 13 w 828381"/>
              <a:gd name="connsiteY6" fmla="*/ 629890 h 1253820"/>
              <a:gd name="connsiteX7" fmla="*/ 325455 w 828381"/>
              <a:gd name="connsiteY7" fmla="*/ 91355 h 1253820"/>
              <a:gd name="connsiteX8" fmla="*/ 450824 w 828381"/>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65247"/>
              <a:gd name="connsiteX1" fmla="*/ 506074 w 829044"/>
              <a:gd name="connsiteY1" fmla="*/ 55429 h 1265247"/>
              <a:gd name="connsiteX2" fmla="*/ 828785 w 829044"/>
              <a:gd name="connsiteY2" fmla="*/ 620654 h 1265247"/>
              <a:gd name="connsiteX3" fmla="*/ 534488 w 829044"/>
              <a:gd name="connsiteY3" fmla="*/ 1196336 h 1265247"/>
              <a:gd name="connsiteX4" fmla="*/ 423064 w 829044"/>
              <a:gd name="connsiteY4" fmla="*/ 1265247 h 1265247"/>
              <a:gd name="connsiteX5" fmla="*/ 328544 w 829044"/>
              <a:gd name="connsiteY5" fmla="*/ 1193062 h 1265247"/>
              <a:gd name="connsiteX6" fmla="*/ 676 w 829044"/>
              <a:gd name="connsiteY6" fmla="*/ 629890 h 1265247"/>
              <a:gd name="connsiteX7" fmla="*/ 326118 w 829044"/>
              <a:gd name="connsiteY7" fmla="*/ 91355 h 1265247"/>
              <a:gd name="connsiteX8" fmla="*/ 451487 w 829044"/>
              <a:gd name="connsiteY8" fmla="*/ 0 h 1265247"/>
              <a:gd name="connsiteX0" fmla="*/ 451513 w 829070"/>
              <a:gd name="connsiteY0" fmla="*/ 0 h 1265247"/>
              <a:gd name="connsiteX1" fmla="*/ 506100 w 829070"/>
              <a:gd name="connsiteY1" fmla="*/ 55429 h 1265247"/>
              <a:gd name="connsiteX2" fmla="*/ 828811 w 829070"/>
              <a:gd name="connsiteY2" fmla="*/ 620654 h 1265247"/>
              <a:gd name="connsiteX3" fmla="*/ 534514 w 829070"/>
              <a:gd name="connsiteY3" fmla="*/ 1196336 h 1265247"/>
              <a:gd name="connsiteX4" fmla="*/ 423090 w 829070"/>
              <a:gd name="connsiteY4" fmla="*/ 1265247 h 1265247"/>
              <a:gd name="connsiteX5" fmla="*/ 322108 w 829070"/>
              <a:gd name="connsiteY5" fmla="*/ 1194392 h 1265247"/>
              <a:gd name="connsiteX6" fmla="*/ 702 w 829070"/>
              <a:gd name="connsiteY6" fmla="*/ 629890 h 1265247"/>
              <a:gd name="connsiteX7" fmla="*/ 326144 w 829070"/>
              <a:gd name="connsiteY7" fmla="*/ 91355 h 1265247"/>
              <a:gd name="connsiteX8" fmla="*/ 451513 w 829070"/>
              <a:gd name="connsiteY8" fmla="*/ 0 h 1265247"/>
              <a:gd name="connsiteX0" fmla="*/ 451513 w 829070"/>
              <a:gd name="connsiteY0" fmla="*/ 0 h 1271823"/>
              <a:gd name="connsiteX1" fmla="*/ 506100 w 829070"/>
              <a:gd name="connsiteY1" fmla="*/ 55429 h 1271823"/>
              <a:gd name="connsiteX2" fmla="*/ 828811 w 829070"/>
              <a:gd name="connsiteY2" fmla="*/ 620654 h 1271823"/>
              <a:gd name="connsiteX3" fmla="*/ 534514 w 829070"/>
              <a:gd name="connsiteY3" fmla="*/ 1196336 h 1271823"/>
              <a:gd name="connsiteX4" fmla="*/ 428644 w 829070"/>
              <a:gd name="connsiteY4" fmla="*/ 1271823 h 1271823"/>
              <a:gd name="connsiteX5" fmla="*/ 322108 w 829070"/>
              <a:gd name="connsiteY5" fmla="*/ 1194392 h 1271823"/>
              <a:gd name="connsiteX6" fmla="*/ 702 w 829070"/>
              <a:gd name="connsiteY6" fmla="*/ 629890 h 1271823"/>
              <a:gd name="connsiteX7" fmla="*/ 326144 w 829070"/>
              <a:gd name="connsiteY7" fmla="*/ 91355 h 1271823"/>
              <a:gd name="connsiteX8" fmla="*/ 451513 w 829070"/>
              <a:gd name="connsiteY8" fmla="*/ 0 h 1271823"/>
              <a:gd name="connsiteX0" fmla="*/ 451513 w 829057"/>
              <a:gd name="connsiteY0" fmla="*/ 0 h 1271823"/>
              <a:gd name="connsiteX1" fmla="*/ 506100 w 829057"/>
              <a:gd name="connsiteY1" fmla="*/ 55429 h 1271823"/>
              <a:gd name="connsiteX2" fmla="*/ 828811 w 829057"/>
              <a:gd name="connsiteY2" fmla="*/ 620654 h 1271823"/>
              <a:gd name="connsiteX3" fmla="*/ 548216 w 829057"/>
              <a:gd name="connsiteY3" fmla="*/ 1202432 h 1271823"/>
              <a:gd name="connsiteX4" fmla="*/ 428644 w 829057"/>
              <a:gd name="connsiteY4" fmla="*/ 1271823 h 1271823"/>
              <a:gd name="connsiteX5" fmla="*/ 322108 w 829057"/>
              <a:gd name="connsiteY5" fmla="*/ 1194392 h 1271823"/>
              <a:gd name="connsiteX6" fmla="*/ 702 w 829057"/>
              <a:gd name="connsiteY6" fmla="*/ 629890 h 1271823"/>
              <a:gd name="connsiteX7" fmla="*/ 326144 w 829057"/>
              <a:gd name="connsiteY7" fmla="*/ 91355 h 1271823"/>
              <a:gd name="connsiteX8" fmla="*/ 451513 w 829057"/>
              <a:gd name="connsiteY8" fmla="*/ 0 h 1271823"/>
              <a:gd name="connsiteX0" fmla="*/ 451513 w 828855"/>
              <a:gd name="connsiteY0" fmla="*/ 0 h 1271823"/>
              <a:gd name="connsiteX1" fmla="*/ 530705 w 828855"/>
              <a:gd name="connsiteY1" fmla="*/ 33520 h 1271823"/>
              <a:gd name="connsiteX2" fmla="*/ 828811 w 828855"/>
              <a:gd name="connsiteY2" fmla="*/ 620654 h 1271823"/>
              <a:gd name="connsiteX3" fmla="*/ 548216 w 828855"/>
              <a:gd name="connsiteY3" fmla="*/ 1202432 h 1271823"/>
              <a:gd name="connsiteX4" fmla="*/ 428644 w 828855"/>
              <a:gd name="connsiteY4" fmla="*/ 1271823 h 1271823"/>
              <a:gd name="connsiteX5" fmla="*/ 322108 w 828855"/>
              <a:gd name="connsiteY5" fmla="*/ 1194392 h 1271823"/>
              <a:gd name="connsiteX6" fmla="*/ 702 w 828855"/>
              <a:gd name="connsiteY6" fmla="*/ 629890 h 1271823"/>
              <a:gd name="connsiteX7" fmla="*/ 326144 w 828855"/>
              <a:gd name="connsiteY7" fmla="*/ 91355 h 1271823"/>
              <a:gd name="connsiteX8" fmla="*/ 451513 w 828855"/>
              <a:gd name="connsiteY8" fmla="*/ 0 h 1271823"/>
              <a:gd name="connsiteX0" fmla="*/ 478039 w 828855"/>
              <a:gd name="connsiteY0" fmla="*/ 0 h 1291781"/>
              <a:gd name="connsiteX1" fmla="*/ 530705 w 828855"/>
              <a:gd name="connsiteY1" fmla="*/ 53478 h 1291781"/>
              <a:gd name="connsiteX2" fmla="*/ 828811 w 828855"/>
              <a:gd name="connsiteY2" fmla="*/ 640612 h 1291781"/>
              <a:gd name="connsiteX3" fmla="*/ 548216 w 828855"/>
              <a:gd name="connsiteY3" fmla="*/ 1222390 h 1291781"/>
              <a:gd name="connsiteX4" fmla="*/ 428644 w 828855"/>
              <a:gd name="connsiteY4" fmla="*/ 1291781 h 1291781"/>
              <a:gd name="connsiteX5" fmla="*/ 322108 w 828855"/>
              <a:gd name="connsiteY5" fmla="*/ 1214350 h 1291781"/>
              <a:gd name="connsiteX6" fmla="*/ 702 w 828855"/>
              <a:gd name="connsiteY6" fmla="*/ 649848 h 1291781"/>
              <a:gd name="connsiteX7" fmla="*/ 326144 w 828855"/>
              <a:gd name="connsiteY7" fmla="*/ 111313 h 1291781"/>
              <a:gd name="connsiteX8" fmla="*/ 478039 w 828855"/>
              <a:gd name="connsiteY8" fmla="*/ 0 h 1291781"/>
              <a:gd name="connsiteX0" fmla="*/ 477999 w 828815"/>
              <a:gd name="connsiteY0" fmla="*/ 0 h 1291781"/>
              <a:gd name="connsiteX1" fmla="*/ 530665 w 828815"/>
              <a:gd name="connsiteY1" fmla="*/ 53478 h 1291781"/>
              <a:gd name="connsiteX2" fmla="*/ 828771 w 828815"/>
              <a:gd name="connsiteY2" fmla="*/ 640612 h 1291781"/>
              <a:gd name="connsiteX3" fmla="*/ 548176 w 828815"/>
              <a:gd name="connsiteY3" fmla="*/ 1222390 h 1291781"/>
              <a:gd name="connsiteX4" fmla="*/ 428604 w 828815"/>
              <a:gd name="connsiteY4" fmla="*/ 1291781 h 1291781"/>
              <a:gd name="connsiteX5" fmla="*/ 322068 w 828815"/>
              <a:gd name="connsiteY5" fmla="*/ 1214350 h 1291781"/>
              <a:gd name="connsiteX6" fmla="*/ 662 w 828815"/>
              <a:gd name="connsiteY6" fmla="*/ 649848 h 1291781"/>
              <a:gd name="connsiteX7" fmla="*/ 326104 w 828815"/>
              <a:gd name="connsiteY7" fmla="*/ 111313 h 1291781"/>
              <a:gd name="connsiteX8" fmla="*/ 477999 w 828815"/>
              <a:gd name="connsiteY8" fmla="*/ 0 h 1291781"/>
              <a:gd name="connsiteX0" fmla="*/ 477999 w 828815"/>
              <a:gd name="connsiteY0" fmla="*/ 0 h 1291781"/>
              <a:gd name="connsiteX1" fmla="*/ 530665 w 828815"/>
              <a:gd name="connsiteY1" fmla="*/ 53478 h 1291781"/>
              <a:gd name="connsiteX2" fmla="*/ 828771 w 828815"/>
              <a:gd name="connsiteY2" fmla="*/ 640612 h 1291781"/>
              <a:gd name="connsiteX3" fmla="*/ 548176 w 828815"/>
              <a:gd name="connsiteY3" fmla="*/ 1222390 h 1291781"/>
              <a:gd name="connsiteX4" fmla="*/ 428604 w 828815"/>
              <a:gd name="connsiteY4" fmla="*/ 1291781 h 1291781"/>
              <a:gd name="connsiteX5" fmla="*/ 322068 w 828815"/>
              <a:gd name="connsiteY5" fmla="*/ 1214350 h 1291781"/>
              <a:gd name="connsiteX6" fmla="*/ 662 w 828815"/>
              <a:gd name="connsiteY6" fmla="*/ 649848 h 1291781"/>
              <a:gd name="connsiteX7" fmla="*/ 326104 w 828815"/>
              <a:gd name="connsiteY7" fmla="*/ 111313 h 1291781"/>
              <a:gd name="connsiteX8" fmla="*/ 477999 w 828815"/>
              <a:gd name="connsiteY8" fmla="*/ 0 h 1291781"/>
              <a:gd name="connsiteX0" fmla="*/ 477999 w 828815"/>
              <a:gd name="connsiteY0" fmla="*/ 0 h 1317004"/>
              <a:gd name="connsiteX1" fmla="*/ 530665 w 828815"/>
              <a:gd name="connsiteY1" fmla="*/ 53478 h 1317004"/>
              <a:gd name="connsiteX2" fmla="*/ 828771 w 828815"/>
              <a:gd name="connsiteY2" fmla="*/ 640612 h 1317004"/>
              <a:gd name="connsiteX3" fmla="*/ 548176 w 828815"/>
              <a:gd name="connsiteY3" fmla="*/ 1222390 h 1317004"/>
              <a:gd name="connsiteX4" fmla="*/ 449594 w 828815"/>
              <a:gd name="connsiteY4" fmla="*/ 1317004 h 1317004"/>
              <a:gd name="connsiteX5" fmla="*/ 322068 w 828815"/>
              <a:gd name="connsiteY5" fmla="*/ 1214350 h 1317004"/>
              <a:gd name="connsiteX6" fmla="*/ 662 w 828815"/>
              <a:gd name="connsiteY6" fmla="*/ 649848 h 1317004"/>
              <a:gd name="connsiteX7" fmla="*/ 326104 w 828815"/>
              <a:gd name="connsiteY7" fmla="*/ 111313 h 1317004"/>
              <a:gd name="connsiteX8" fmla="*/ 477999 w 828815"/>
              <a:gd name="connsiteY8" fmla="*/ 0 h 1317004"/>
              <a:gd name="connsiteX0" fmla="*/ 477999 w 828790"/>
              <a:gd name="connsiteY0" fmla="*/ 0 h 1317004"/>
              <a:gd name="connsiteX1" fmla="*/ 530665 w 828790"/>
              <a:gd name="connsiteY1" fmla="*/ 53478 h 1317004"/>
              <a:gd name="connsiteX2" fmla="*/ 828771 w 828790"/>
              <a:gd name="connsiteY2" fmla="*/ 640612 h 1317004"/>
              <a:gd name="connsiteX3" fmla="*/ 542416 w 828790"/>
              <a:gd name="connsiteY3" fmla="*/ 1216541 h 1317004"/>
              <a:gd name="connsiteX4" fmla="*/ 449594 w 828790"/>
              <a:gd name="connsiteY4" fmla="*/ 1317004 h 1317004"/>
              <a:gd name="connsiteX5" fmla="*/ 322068 w 828790"/>
              <a:gd name="connsiteY5" fmla="*/ 1214350 h 1317004"/>
              <a:gd name="connsiteX6" fmla="*/ 662 w 828790"/>
              <a:gd name="connsiteY6" fmla="*/ 649848 h 1317004"/>
              <a:gd name="connsiteX7" fmla="*/ 326104 w 828790"/>
              <a:gd name="connsiteY7" fmla="*/ 111313 h 1317004"/>
              <a:gd name="connsiteX8" fmla="*/ 477999 w 828790"/>
              <a:gd name="connsiteY8" fmla="*/ 0 h 131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0" dirty="0" smtClean="0">
                <a:solidFill>
                  <a:srgbClr val="FFFFFF"/>
                </a:solidFill>
                <a:latin typeface="微软雅黑" pitchFamily="34" charset="-122"/>
                <a:ea typeface="微软雅黑" pitchFamily="34" charset="-122"/>
              </a:rPr>
              <a:t>质量</a:t>
            </a:r>
            <a:endParaRPr lang="en-US" altLang="zh-CN" b="0" dirty="0" smtClean="0">
              <a:solidFill>
                <a:srgbClr val="FFFFFF"/>
              </a:solidFill>
              <a:latin typeface="微软雅黑" pitchFamily="34" charset="-122"/>
              <a:ea typeface="微软雅黑" pitchFamily="34" charset="-122"/>
            </a:endParaRPr>
          </a:p>
          <a:p>
            <a:pPr algn="ctr">
              <a:defRPr/>
            </a:pPr>
            <a:r>
              <a:rPr lang="zh-CN" altLang="en-US" b="0" dirty="0" smtClean="0">
                <a:solidFill>
                  <a:srgbClr val="FFFFFF"/>
                </a:solidFill>
                <a:latin typeface="微软雅黑" pitchFamily="34" charset="-122"/>
                <a:ea typeface="微软雅黑" pitchFamily="34" charset="-122"/>
              </a:rPr>
              <a:t>控制</a:t>
            </a:r>
            <a:endParaRPr lang="zh-CN" altLang="en-US" b="0" dirty="0">
              <a:solidFill>
                <a:srgbClr val="FFFFFF"/>
              </a:solidFill>
              <a:latin typeface="微软雅黑" pitchFamily="34" charset="-122"/>
              <a:ea typeface="微软雅黑" pitchFamily="34" charset="-122"/>
            </a:endParaRPr>
          </a:p>
        </p:txBody>
      </p:sp>
      <p:sp>
        <p:nvSpPr>
          <p:cNvPr id="21" name="任意多边形 20"/>
          <p:cNvSpPr/>
          <p:nvPr/>
        </p:nvSpPr>
        <p:spPr>
          <a:xfrm rot="314826">
            <a:off x="1937979" y="2286000"/>
            <a:ext cx="757238" cy="121761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59559 w 821569"/>
              <a:gd name="connsiteY0" fmla="*/ 0 h 1256861"/>
              <a:gd name="connsiteX1" fmla="*/ 487877 w 821569"/>
              <a:gd name="connsiteY1" fmla="*/ 58470 h 1256861"/>
              <a:gd name="connsiteX2" fmla="*/ 820754 w 821569"/>
              <a:gd name="connsiteY2" fmla="*/ 626751 h 1256861"/>
              <a:gd name="connsiteX3" fmla="*/ 516291 w 821569"/>
              <a:gd name="connsiteY3" fmla="*/ 1199377 h 1256861"/>
              <a:gd name="connsiteX4" fmla="*/ 410385 w 821569"/>
              <a:gd name="connsiteY4" fmla="*/ 1256861 h 1256861"/>
              <a:gd name="connsiteX5" fmla="*/ 310347 w 821569"/>
              <a:gd name="connsiteY5" fmla="*/ 1196103 h 1256861"/>
              <a:gd name="connsiteX6" fmla="*/ 15 w 821569"/>
              <a:gd name="connsiteY6" fmla="*/ 626751 h 1256861"/>
              <a:gd name="connsiteX7" fmla="*/ 307921 w 821569"/>
              <a:gd name="connsiteY7" fmla="*/ 94396 h 1256861"/>
              <a:gd name="connsiteX8" fmla="*/ 459559 w 821569"/>
              <a:gd name="connsiteY8" fmla="*/ 0 h 1256861"/>
              <a:gd name="connsiteX0" fmla="*/ 459559 w 820796"/>
              <a:gd name="connsiteY0" fmla="*/ 0 h 1256861"/>
              <a:gd name="connsiteX1" fmla="*/ 500409 w 820796"/>
              <a:gd name="connsiteY1" fmla="*/ 49306 h 1256861"/>
              <a:gd name="connsiteX2" fmla="*/ 820754 w 820796"/>
              <a:gd name="connsiteY2" fmla="*/ 626751 h 1256861"/>
              <a:gd name="connsiteX3" fmla="*/ 516291 w 820796"/>
              <a:gd name="connsiteY3" fmla="*/ 1199377 h 1256861"/>
              <a:gd name="connsiteX4" fmla="*/ 410385 w 820796"/>
              <a:gd name="connsiteY4" fmla="*/ 1256861 h 1256861"/>
              <a:gd name="connsiteX5" fmla="*/ 310347 w 820796"/>
              <a:gd name="connsiteY5" fmla="*/ 1196103 h 1256861"/>
              <a:gd name="connsiteX6" fmla="*/ 15 w 820796"/>
              <a:gd name="connsiteY6" fmla="*/ 626751 h 1256861"/>
              <a:gd name="connsiteX7" fmla="*/ 307921 w 820796"/>
              <a:gd name="connsiteY7" fmla="*/ 94396 h 1256861"/>
              <a:gd name="connsiteX8" fmla="*/ 459559 w 820796"/>
              <a:gd name="connsiteY8" fmla="*/ 0 h 1256861"/>
              <a:gd name="connsiteX0" fmla="*/ 459559 w 820795"/>
              <a:gd name="connsiteY0" fmla="*/ 0 h 1256861"/>
              <a:gd name="connsiteX1" fmla="*/ 500409 w 820795"/>
              <a:gd name="connsiteY1" fmla="*/ 49306 h 1256861"/>
              <a:gd name="connsiteX2" fmla="*/ 820754 w 820795"/>
              <a:gd name="connsiteY2" fmla="*/ 626751 h 1256861"/>
              <a:gd name="connsiteX3" fmla="*/ 516291 w 820795"/>
              <a:gd name="connsiteY3" fmla="*/ 1199377 h 1256861"/>
              <a:gd name="connsiteX4" fmla="*/ 410385 w 820795"/>
              <a:gd name="connsiteY4" fmla="*/ 1256861 h 1256861"/>
              <a:gd name="connsiteX5" fmla="*/ 310347 w 820795"/>
              <a:gd name="connsiteY5" fmla="*/ 1196103 h 1256861"/>
              <a:gd name="connsiteX6" fmla="*/ 15 w 820795"/>
              <a:gd name="connsiteY6" fmla="*/ 626751 h 1256861"/>
              <a:gd name="connsiteX7" fmla="*/ 318200 w 820795"/>
              <a:gd name="connsiteY7" fmla="*/ 101144 h 1256861"/>
              <a:gd name="connsiteX8" fmla="*/ 459559 w 820795"/>
              <a:gd name="connsiteY8" fmla="*/ 0 h 1256861"/>
              <a:gd name="connsiteX0" fmla="*/ 459558 w 820794"/>
              <a:gd name="connsiteY0" fmla="*/ 0 h 1256861"/>
              <a:gd name="connsiteX1" fmla="*/ 500408 w 820794"/>
              <a:gd name="connsiteY1" fmla="*/ 49306 h 1256861"/>
              <a:gd name="connsiteX2" fmla="*/ 820753 w 820794"/>
              <a:gd name="connsiteY2" fmla="*/ 626751 h 1256861"/>
              <a:gd name="connsiteX3" fmla="*/ 516290 w 820794"/>
              <a:gd name="connsiteY3" fmla="*/ 1199377 h 1256861"/>
              <a:gd name="connsiteX4" fmla="*/ 410384 w 820794"/>
              <a:gd name="connsiteY4" fmla="*/ 1256861 h 1256861"/>
              <a:gd name="connsiteX5" fmla="*/ 328293 w 820794"/>
              <a:gd name="connsiteY5" fmla="*/ 1196293 h 1256861"/>
              <a:gd name="connsiteX6" fmla="*/ 14 w 820794"/>
              <a:gd name="connsiteY6" fmla="*/ 626751 h 1256861"/>
              <a:gd name="connsiteX7" fmla="*/ 318199 w 820794"/>
              <a:gd name="connsiteY7" fmla="*/ 101144 h 1256861"/>
              <a:gd name="connsiteX8" fmla="*/ 459558 w 820794"/>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 name="connsiteX0" fmla="*/ 438815 w 820865"/>
              <a:gd name="connsiteY0" fmla="*/ 0 h 1276220"/>
              <a:gd name="connsiteX1" fmla="*/ 500408 w 820865"/>
              <a:gd name="connsiteY1" fmla="*/ 49960 h 1276220"/>
              <a:gd name="connsiteX2" fmla="*/ 820753 w 820865"/>
              <a:gd name="connsiteY2" fmla="*/ 627405 h 1276220"/>
              <a:gd name="connsiteX3" fmla="*/ 525916 w 820865"/>
              <a:gd name="connsiteY3" fmla="*/ 1203452 h 1276220"/>
              <a:gd name="connsiteX4" fmla="*/ 421217 w 820865"/>
              <a:gd name="connsiteY4" fmla="*/ 1276220 h 1276220"/>
              <a:gd name="connsiteX5" fmla="*/ 328293 w 820865"/>
              <a:gd name="connsiteY5" fmla="*/ 1196947 h 1276220"/>
              <a:gd name="connsiteX6" fmla="*/ 14 w 820865"/>
              <a:gd name="connsiteY6" fmla="*/ 627405 h 1276220"/>
              <a:gd name="connsiteX7" fmla="*/ 318199 w 820865"/>
              <a:gd name="connsiteY7" fmla="*/ 101798 h 1276220"/>
              <a:gd name="connsiteX8" fmla="*/ 438815 w 820865"/>
              <a:gd name="connsiteY8" fmla="*/ 0 h 1276220"/>
              <a:gd name="connsiteX0" fmla="*/ 438815 w 820865"/>
              <a:gd name="connsiteY0" fmla="*/ 0 h 1266560"/>
              <a:gd name="connsiteX1" fmla="*/ 500408 w 820865"/>
              <a:gd name="connsiteY1" fmla="*/ 49960 h 1266560"/>
              <a:gd name="connsiteX2" fmla="*/ 820753 w 820865"/>
              <a:gd name="connsiteY2" fmla="*/ 627405 h 1266560"/>
              <a:gd name="connsiteX3" fmla="*/ 525916 w 820865"/>
              <a:gd name="connsiteY3" fmla="*/ 1203452 h 1266560"/>
              <a:gd name="connsiteX4" fmla="*/ 446146 w 820865"/>
              <a:gd name="connsiteY4" fmla="*/ 1266560 h 1266560"/>
              <a:gd name="connsiteX5" fmla="*/ 328293 w 820865"/>
              <a:gd name="connsiteY5" fmla="*/ 1196947 h 1266560"/>
              <a:gd name="connsiteX6" fmla="*/ 14 w 820865"/>
              <a:gd name="connsiteY6" fmla="*/ 627405 h 1266560"/>
              <a:gd name="connsiteX7" fmla="*/ 318199 w 820865"/>
              <a:gd name="connsiteY7" fmla="*/ 101798 h 1266560"/>
              <a:gd name="connsiteX8" fmla="*/ 438815 w 820865"/>
              <a:gd name="connsiteY8" fmla="*/ 0 h 1266560"/>
              <a:gd name="connsiteX0" fmla="*/ 438815 w 821234"/>
              <a:gd name="connsiteY0" fmla="*/ 0 h 1266560"/>
              <a:gd name="connsiteX1" fmla="*/ 500408 w 821234"/>
              <a:gd name="connsiteY1" fmla="*/ 49960 h 1266560"/>
              <a:gd name="connsiteX2" fmla="*/ 820753 w 821234"/>
              <a:gd name="connsiteY2" fmla="*/ 627405 h 1266560"/>
              <a:gd name="connsiteX3" fmla="*/ 549693 w 821234"/>
              <a:gd name="connsiteY3" fmla="*/ 1208811 h 1266560"/>
              <a:gd name="connsiteX4" fmla="*/ 446146 w 821234"/>
              <a:gd name="connsiteY4" fmla="*/ 1266560 h 1266560"/>
              <a:gd name="connsiteX5" fmla="*/ 328293 w 821234"/>
              <a:gd name="connsiteY5" fmla="*/ 1196947 h 1266560"/>
              <a:gd name="connsiteX6" fmla="*/ 14 w 821234"/>
              <a:gd name="connsiteY6" fmla="*/ 627405 h 1266560"/>
              <a:gd name="connsiteX7" fmla="*/ 318199 w 821234"/>
              <a:gd name="connsiteY7" fmla="*/ 101798 h 1266560"/>
              <a:gd name="connsiteX8" fmla="*/ 438815 w 821234"/>
              <a:gd name="connsiteY8" fmla="*/ 0 h 1266560"/>
              <a:gd name="connsiteX0" fmla="*/ 438815 w 821148"/>
              <a:gd name="connsiteY0" fmla="*/ 0 h 1266560"/>
              <a:gd name="connsiteX1" fmla="*/ 500408 w 821148"/>
              <a:gd name="connsiteY1" fmla="*/ 49960 h 1266560"/>
              <a:gd name="connsiteX2" fmla="*/ 820753 w 821148"/>
              <a:gd name="connsiteY2" fmla="*/ 627405 h 1266560"/>
              <a:gd name="connsiteX3" fmla="*/ 549693 w 821148"/>
              <a:gd name="connsiteY3" fmla="*/ 1208811 h 1266560"/>
              <a:gd name="connsiteX4" fmla="*/ 446146 w 821148"/>
              <a:gd name="connsiteY4" fmla="*/ 1266560 h 1266560"/>
              <a:gd name="connsiteX5" fmla="*/ 328293 w 821148"/>
              <a:gd name="connsiteY5" fmla="*/ 1196947 h 1266560"/>
              <a:gd name="connsiteX6" fmla="*/ 14 w 821148"/>
              <a:gd name="connsiteY6" fmla="*/ 627405 h 1266560"/>
              <a:gd name="connsiteX7" fmla="*/ 318199 w 821148"/>
              <a:gd name="connsiteY7" fmla="*/ 101798 h 1266560"/>
              <a:gd name="connsiteX8" fmla="*/ 438815 w 821148"/>
              <a:gd name="connsiteY8" fmla="*/ 0 h 1266560"/>
              <a:gd name="connsiteX0" fmla="*/ 438815 w 821263"/>
              <a:gd name="connsiteY0" fmla="*/ 0 h 1266560"/>
              <a:gd name="connsiteX1" fmla="*/ 500408 w 821263"/>
              <a:gd name="connsiteY1" fmla="*/ 49960 h 1266560"/>
              <a:gd name="connsiteX2" fmla="*/ 820753 w 821263"/>
              <a:gd name="connsiteY2" fmla="*/ 627405 h 1266560"/>
              <a:gd name="connsiteX3" fmla="*/ 555529 w 821263"/>
              <a:gd name="connsiteY3" fmla="*/ 1215755 h 1266560"/>
              <a:gd name="connsiteX4" fmla="*/ 446146 w 821263"/>
              <a:gd name="connsiteY4" fmla="*/ 1266560 h 1266560"/>
              <a:gd name="connsiteX5" fmla="*/ 328293 w 821263"/>
              <a:gd name="connsiteY5" fmla="*/ 1196947 h 1266560"/>
              <a:gd name="connsiteX6" fmla="*/ 14 w 821263"/>
              <a:gd name="connsiteY6" fmla="*/ 627405 h 1266560"/>
              <a:gd name="connsiteX7" fmla="*/ 318199 w 821263"/>
              <a:gd name="connsiteY7" fmla="*/ 101798 h 1266560"/>
              <a:gd name="connsiteX8" fmla="*/ 438815 w 821263"/>
              <a:gd name="connsiteY8" fmla="*/ 0 h 1266560"/>
              <a:gd name="connsiteX0" fmla="*/ 438815 w 818475"/>
              <a:gd name="connsiteY0" fmla="*/ 0 h 1266560"/>
              <a:gd name="connsiteX1" fmla="*/ 500408 w 818475"/>
              <a:gd name="connsiteY1" fmla="*/ 49960 h 1266560"/>
              <a:gd name="connsiteX2" fmla="*/ 817954 w 818475"/>
              <a:gd name="connsiteY2" fmla="*/ 625166 h 1266560"/>
              <a:gd name="connsiteX3" fmla="*/ 555529 w 818475"/>
              <a:gd name="connsiteY3" fmla="*/ 1215755 h 1266560"/>
              <a:gd name="connsiteX4" fmla="*/ 446146 w 818475"/>
              <a:gd name="connsiteY4" fmla="*/ 1266560 h 1266560"/>
              <a:gd name="connsiteX5" fmla="*/ 328293 w 818475"/>
              <a:gd name="connsiteY5" fmla="*/ 1196947 h 1266560"/>
              <a:gd name="connsiteX6" fmla="*/ 14 w 818475"/>
              <a:gd name="connsiteY6" fmla="*/ 627405 h 1266560"/>
              <a:gd name="connsiteX7" fmla="*/ 318199 w 818475"/>
              <a:gd name="connsiteY7" fmla="*/ 101798 h 1266560"/>
              <a:gd name="connsiteX8" fmla="*/ 438815 w 818475"/>
              <a:gd name="connsiteY8" fmla="*/ 0 h 126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0" dirty="0" smtClean="0">
                <a:solidFill>
                  <a:srgbClr val="FFFFFF"/>
                </a:solidFill>
                <a:latin typeface="微软雅黑" pitchFamily="34" charset="-122"/>
                <a:ea typeface="微软雅黑" pitchFamily="34" charset="-122"/>
              </a:rPr>
              <a:t>高层</a:t>
            </a:r>
            <a:endParaRPr lang="en-US" altLang="zh-CN" sz="1400" b="0" dirty="0" smtClean="0">
              <a:solidFill>
                <a:srgbClr val="FFFFFF"/>
              </a:solidFill>
              <a:latin typeface="微软雅黑" pitchFamily="34" charset="-122"/>
              <a:ea typeface="微软雅黑" pitchFamily="34" charset="-122"/>
            </a:endParaRPr>
          </a:p>
          <a:p>
            <a:pPr algn="ctr">
              <a:defRPr/>
            </a:pPr>
            <a:r>
              <a:rPr lang="zh-CN" altLang="en-US" sz="1400" b="0" dirty="0" smtClean="0">
                <a:solidFill>
                  <a:srgbClr val="FFFFFF"/>
                </a:solidFill>
                <a:latin typeface="微软雅黑" pitchFamily="34" charset="-122"/>
                <a:ea typeface="微软雅黑" pitchFamily="34" charset="-122"/>
              </a:rPr>
              <a:t>管理</a:t>
            </a:r>
            <a:endParaRPr lang="zh-CN" altLang="en-US" sz="1400" b="0" dirty="0">
              <a:solidFill>
                <a:srgbClr val="FFFFFF"/>
              </a:solidFill>
              <a:latin typeface="微软雅黑" pitchFamily="34" charset="-122"/>
              <a:ea typeface="微软雅黑" pitchFamily="34" charset="-122"/>
            </a:endParaRPr>
          </a:p>
        </p:txBody>
      </p:sp>
      <p:sp>
        <p:nvSpPr>
          <p:cNvPr id="22" name="任意多边形 21"/>
          <p:cNvSpPr/>
          <p:nvPr/>
        </p:nvSpPr>
        <p:spPr>
          <a:xfrm>
            <a:off x="1853842" y="3381375"/>
            <a:ext cx="971550" cy="3121025"/>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35" fmla="*/ 540542 w 971549"/>
              <a:gd name="connsiteY35" fmla="*/ 0 h 3121025"/>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35" fmla="*/ 540542 w 971549"/>
              <a:gd name="connsiteY35" fmla="*/ 0 h 3121025"/>
              <a:gd name="connsiteX0" fmla="*/ 540542 w 971549"/>
              <a:gd name="connsiteY0" fmla="*/ 0 h 3121025"/>
              <a:gd name="connsiteX1" fmla="*/ 447674 w 971549"/>
              <a:gd name="connsiteY1" fmla="*/ 916781 h 3121025"/>
              <a:gd name="connsiteX2" fmla="*/ 450522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35" fmla="*/ 540542 w 971549"/>
              <a:gd name="connsiteY35" fmla="*/ 0 h 312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 name="页脚占位符 12"/>
          <p:cNvSpPr txBox="1">
            <a:spLocks/>
          </p:cNvSpPr>
          <p:nvPr/>
        </p:nvSpPr>
        <p:spPr>
          <a:xfrm>
            <a:off x="3124199" y="6356350"/>
            <a:ext cx="28956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smtClean="0">
                <a:ln>
                  <a:noFill/>
                </a:ln>
                <a:solidFill>
                  <a:schemeClr val="tx1">
                    <a:tint val="75000"/>
                  </a:schemeClr>
                </a:solidFill>
                <a:effectLst/>
                <a:uLnTx/>
                <a:uFillTx/>
                <a:latin typeface="+mn-lt"/>
                <a:ea typeface="+mn-ea"/>
                <a:cs typeface="+mn-cs"/>
              </a:rPr>
              <a:t>Copyright HANGLING AERO</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27" name="TextBox 26"/>
          <p:cNvSpPr txBox="1"/>
          <p:nvPr/>
        </p:nvSpPr>
        <p:spPr>
          <a:xfrm>
            <a:off x="6715139"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4211960" y="1844824"/>
            <a:ext cx="4608512" cy="1754326"/>
          </a:xfrm>
          <a:prstGeom prst="rect">
            <a:avLst/>
          </a:prstGeom>
          <a:noFill/>
        </p:spPr>
        <p:txBody>
          <a:bodyPr wrap="square" rtlCol="0">
            <a:spAutoFit/>
          </a:bodyPr>
          <a:lstStyle/>
          <a:p>
            <a:r>
              <a:rPr lang="zh-CN" altLang="en-US" dirty="0" smtClean="0">
                <a:latin typeface="+mj-ea"/>
              </a:rPr>
              <a:t>      公司现有职工</a:t>
            </a:r>
            <a:r>
              <a:rPr lang="en-US" altLang="zh-CN" dirty="0" smtClean="0">
                <a:latin typeface="+mj-ea"/>
              </a:rPr>
              <a:t>287</a:t>
            </a:r>
            <a:r>
              <a:rPr lang="zh-CN" altLang="en-US" dirty="0" smtClean="0">
                <a:latin typeface="+mj-ea"/>
              </a:rPr>
              <a:t>人</a:t>
            </a:r>
            <a:r>
              <a:rPr lang="zh-CN" altLang="en-US" dirty="0" smtClean="0">
                <a:latin typeface="+mj-ea"/>
              </a:rPr>
              <a:t>，其中军品生产人员</a:t>
            </a:r>
            <a:r>
              <a:rPr lang="en-US" altLang="zh-CN" dirty="0" smtClean="0">
                <a:latin typeface="+mj-ea"/>
              </a:rPr>
              <a:t>80</a:t>
            </a:r>
            <a:r>
              <a:rPr lang="zh-CN" altLang="en-US" dirty="0" smtClean="0">
                <a:latin typeface="+mj-ea"/>
              </a:rPr>
              <a:t>人，大专及以上学历超过</a:t>
            </a:r>
            <a:r>
              <a:rPr lang="en-US" altLang="zh-CN" dirty="0" smtClean="0">
                <a:latin typeface="+mj-ea"/>
              </a:rPr>
              <a:t>40%</a:t>
            </a:r>
            <a:r>
              <a:rPr lang="zh-CN" altLang="en-US" dirty="0" smtClean="0">
                <a:latin typeface="+mj-ea"/>
              </a:rPr>
              <a:t>。高中级管理人员</a:t>
            </a:r>
            <a:r>
              <a:rPr lang="en-US" altLang="zh-CN" dirty="0" smtClean="0">
                <a:latin typeface="+mj-ea"/>
              </a:rPr>
              <a:t>9</a:t>
            </a:r>
            <a:r>
              <a:rPr lang="zh-CN" altLang="en-US" dirty="0" smtClean="0">
                <a:latin typeface="+mj-ea"/>
              </a:rPr>
              <a:t>人，高中级技术人员</a:t>
            </a:r>
            <a:r>
              <a:rPr lang="en-US" altLang="zh-CN" dirty="0" smtClean="0">
                <a:latin typeface="+mj-ea"/>
              </a:rPr>
              <a:t>6</a:t>
            </a:r>
            <a:r>
              <a:rPr lang="zh-CN" altLang="en-US" dirty="0" smtClean="0">
                <a:latin typeface="+mj-ea"/>
              </a:rPr>
              <a:t>人，专业技术人员</a:t>
            </a:r>
            <a:r>
              <a:rPr lang="en-US" altLang="zh-CN" dirty="0" smtClean="0">
                <a:latin typeface="+mj-ea"/>
              </a:rPr>
              <a:t>12</a:t>
            </a:r>
            <a:r>
              <a:rPr lang="zh-CN" altLang="en-US" dirty="0" smtClean="0">
                <a:latin typeface="+mj-ea"/>
              </a:rPr>
              <a:t>人，高、中级技术工</a:t>
            </a:r>
            <a:r>
              <a:rPr lang="en-US" altLang="zh-CN" dirty="0" smtClean="0">
                <a:latin typeface="+mj-ea"/>
              </a:rPr>
              <a:t>19</a:t>
            </a:r>
            <a:r>
              <a:rPr lang="zh-CN" altLang="en-US" dirty="0" smtClean="0">
                <a:latin typeface="+mj-ea"/>
              </a:rPr>
              <a:t>人。</a:t>
            </a:r>
            <a:endParaRPr lang="en-US" altLang="zh-CN" dirty="0" smtClean="0">
              <a:latin typeface="+mj-ea"/>
            </a:endParaRPr>
          </a:p>
          <a:p>
            <a:endParaRPr lang="en-US" altLang="zh-CN" dirty="0" smtClean="0">
              <a:latin typeface="+mj-ea"/>
            </a:endParaRPr>
          </a:p>
          <a:p>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6"/>
          <p:cNvSpPr>
            <a:spLocks noGrp="1"/>
          </p:cNvSpPr>
          <p:nvPr>
            <p:ph type="ftr" sz="quarter" idx="11"/>
          </p:nvPr>
        </p:nvSpPr>
        <p:spPr/>
        <p:txBody>
          <a:bodyPr/>
          <a:lstStyle/>
          <a:p>
            <a:r>
              <a:rPr lang="en-US" altLang="zh-CN" dirty="0" smtClean="0"/>
              <a:t>Copyright HANGLING AERO</a:t>
            </a:r>
            <a:endParaRPr lang="zh-CN" altLang="en-US" dirty="0"/>
          </a:p>
        </p:txBody>
      </p:sp>
      <p:sp>
        <p:nvSpPr>
          <p:cNvPr id="18" name="TextBox 1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251520" y="620688"/>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团队概况</a:t>
            </a:r>
            <a:endParaRPr lang="zh-CN" altLang="en-US" sz="2800" b="1" dirty="0">
              <a:solidFill>
                <a:schemeClr val="accent1">
                  <a:lumMod val="75000"/>
                </a:schemeClr>
              </a:solidFill>
            </a:endParaRPr>
          </a:p>
        </p:txBody>
      </p:sp>
      <p:sp>
        <p:nvSpPr>
          <p:cNvPr id="13" name="内容占位符 2"/>
          <p:cNvSpPr>
            <a:spLocks noGrp="1"/>
          </p:cNvSpPr>
          <p:nvPr>
            <p:ph idx="1"/>
          </p:nvPr>
        </p:nvSpPr>
        <p:spPr>
          <a:xfrm>
            <a:off x="3851920" y="1844824"/>
            <a:ext cx="5112568" cy="2357454"/>
          </a:xfrm>
        </p:spPr>
        <p:txBody>
          <a:bodyPr>
            <a:noAutofit/>
          </a:bodyPr>
          <a:lstStyle/>
          <a:p>
            <a:pPr>
              <a:lnSpc>
                <a:spcPct val="120000"/>
              </a:lnSpc>
              <a:buNone/>
            </a:pPr>
            <a:r>
              <a:rPr lang="en-US" altLang="zh-CN" sz="1800" b="0" dirty="0" smtClean="0">
                <a:latin typeface="+mj-ea"/>
                <a:ea typeface="+mj-ea"/>
              </a:rPr>
              <a:t>	</a:t>
            </a:r>
          </a:p>
          <a:p>
            <a:pPr>
              <a:lnSpc>
                <a:spcPct val="120000"/>
              </a:lnSpc>
              <a:buNone/>
            </a:pPr>
            <a:endParaRPr lang="en-US" altLang="zh-CN" sz="1800" dirty="0" smtClean="0">
              <a:latin typeface="+mj-ea"/>
              <a:ea typeface="+mj-ea"/>
            </a:endParaRPr>
          </a:p>
          <a:p>
            <a:pPr>
              <a:lnSpc>
                <a:spcPct val="120000"/>
              </a:lnSpc>
              <a:buNone/>
            </a:pPr>
            <a:endParaRPr lang="en-US" altLang="zh-CN" sz="1800" b="0" dirty="0" smtClean="0">
              <a:latin typeface="+mj-ea"/>
              <a:ea typeface="+mj-ea"/>
            </a:endParaRPr>
          </a:p>
          <a:p>
            <a:pPr>
              <a:lnSpc>
                <a:spcPct val="120000"/>
              </a:lnSpc>
              <a:buNone/>
            </a:pPr>
            <a:endParaRPr lang="en-US" altLang="zh-CN" sz="1800" b="0" dirty="0" smtClean="0">
              <a:latin typeface="+mj-ea"/>
              <a:ea typeface="+mj-ea"/>
            </a:endParaRPr>
          </a:p>
          <a:p>
            <a:pPr>
              <a:lnSpc>
                <a:spcPct val="120000"/>
              </a:lnSpc>
              <a:buNone/>
            </a:pPr>
            <a:endParaRPr lang="en-US" altLang="zh-CN" sz="1800" dirty="0">
              <a:latin typeface="+mj-ea"/>
              <a:ea typeface="+mj-ea"/>
            </a:endParaRPr>
          </a:p>
          <a:p>
            <a:pPr>
              <a:lnSpc>
                <a:spcPct val="120000"/>
              </a:lnSpc>
              <a:buNone/>
            </a:pPr>
            <a:r>
              <a:rPr lang="en-US" altLang="zh-CN" sz="1800" b="0" dirty="0" smtClean="0">
                <a:latin typeface="+mj-ea"/>
                <a:ea typeface="+mj-ea"/>
              </a:rPr>
              <a:t>	</a:t>
            </a:r>
            <a:endParaRPr lang="zh-CN" altLang="en-US" sz="1800" b="0" dirty="0" smtClean="0">
              <a:latin typeface="+mj-ea"/>
              <a:ea typeface="+mj-ea"/>
            </a:endParaRPr>
          </a:p>
          <a:p>
            <a:endParaRPr lang="zh-CN" altLang="en-US" sz="1800" dirty="0">
              <a:latin typeface="+mj-ea"/>
              <a:ea typeface="+mj-ea"/>
            </a:endParaRPr>
          </a:p>
        </p:txBody>
      </p:sp>
      <p:sp>
        <p:nvSpPr>
          <p:cNvPr id="25" name="页脚占位符 12"/>
          <p:cNvSpPr txBox="1">
            <a:spLocks/>
          </p:cNvSpPr>
          <p:nvPr/>
        </p:nvSpPr>
        <p:spPr>
          <a:xfrm>
            <a:off x="3124199" y="6356350"/>
            <a:ext cx="28956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smtClean="0">
                <a:ln>
                  <a:noFill/>
                </a:ln>
                <a:solidFill>
                  <a:schemeClr val="tx1">
                    <a:tint val="75000"/>
                  </a:schemeClr>
                </a:solidFill>
                <a:effectLst/>
                <a:uLnTx/>
                <a:uFillTx/>
                <a:latin typeface="+mn-lt"/>
                <a:ea typeface="+mn-ea"/>
                <a:cs typeface="+mn-cs"/>
              </a:rPr>
              <a:t>Copyright HANGLING AERO</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27" name="TextBox 26"/>
          <p:cNvSpPr txBox="1"/>
          <p:nvPr/>
        </p:nvSpPr>
        <p:spPr>
          <a:xfrm>
            <a:off x="6715139"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23" name="图片 22" descr="加工中心组.JPG"/>
          <p:cNvPicPr>
            <a:picLocks noChangeAspect="1"/>
          </p:cNvPicPr>
          <p:nvPr/>
        </p:nvPicPr>
        <p:blipFill>
          <a:blip r:embed="rId3" cstate="print"/>
          <a:srcRect b="741"/>
          <a:stretch>
            <a:fillRect/>
          </a:stretch>
        </p:blipFill>
        <p:spPr>
          <a:xfrm>
            <a:off x="0" y="3284984"/>
            <a:ext cx="4788024" cy="3168352"/>
          </a:xfrm>
          <a:prstGeom prst="rect">
            <a:avLst/>
          </a:prstGeom>
        </p:spPr>
      </p:pic>
      <p:pic>
        <p:nvPicPr>
          <p:cNvPr id="24" name="图片 23" descr="数车组.jpg"/>
          <p:cNvPicPr>
            <a:picLocks noChangeAspect="1"/>
          </p:cNvPicPr>
          <p:nvPr/>
        </p:nvPicPr>
        <p:blipFill>
          <a:blip r:embed="rId4" cstate="print"/>
          <a:stretch>
            <a:fillRect/>
          </a:stretch>
        </p:blipFill>
        <p:spPr>
          <a:xfrm>
            <a:off x="4391472" y="3284984"/>
            <a:ext cx="4752528" cy="3168352"/>
          </a:xfrm>
          <a:prstGeom prst="rect">
            <a:avLst/>
          </a:prstGeom>
        </p:spPr>
      </p:pic>
      <p:sp>
        <p:nvSpPr>
          <p:cNvPr id="26" name="TextBox 25"/>
          <p:cNvSpPr txBox="1"/>
          <p:nvPr/>
        </p:nvSpPr>
        <p:spPr>
          <a:xfrm>
            <a:off x="0" y="1196752"/>
            <a:ext cx="8892480" cy="369332"/>
          </a:xfrm>
          <a:prstGeom prst="rect">
            <a:avLst/>
          </a:prstGeom>
          <a:noFill/>
        </p:spPr>
        <p:txBody>
          <a:bodyPr wrap="square" rtlCol="0">
            <a:spAutoFit/>
          </a:bodyPr>
          <a:lstStyle/>
          <a:p>
            <a:r>
              <a:rPr lang="zh-CN" altLang="en-US" dirty="0" smtClean="0"/>
              <a:t>      我们拥有一支年轻、有活力的团队：</a:t>
            </a:r>
            <a:endParaRPr lang="zh-CN" altLang="en-US" dirty="0"/>
          </a:p>
        </p:txBody>
      </p:sp>
      <p:sp>
        <p:nvSpPr>
          <p:cNvPr id="28" name="TextBox 27"/>
          <p:cNvSpPr txBox="1"/>
          <p:nvPr/>
        </p:nvSpPr>
        <p:spPr>
          <a:xfrm>
            <a:off x="1619672" y="2780928"/>
            <a:ext cx="2952328" cy="369332"/>
          </a:xfrm>
          <a:prstGeom prst="rect">
            <a:avLst/>
          </a:prstGeom>
          <a:noFill/>
        </p:spPr>
        <p:txBody>
          <a:bodyPr wrap="square" rtlCol="0">
            <a:spAutoFit/>
          </a:bodyPr>
          <a:lstStyle/>
          <a:p>
            <a:r>
              <a:rPr lang="zh-CN" altLang="en-US" dirty="0" smtClean="0"/>
              <a:t>加工中心班组</a:t>
            </a:r>
            <a:endParaRPr lang="zh-CN" altLang="en-US" dirty="0"/>
          </a:p>
        </p:txBody>
      </p:sp>
      <p:sp>
        <p:nvSpPr>
          <p:cNvPr id="30" name="TextBox 29"/>
          <p:cNvSpPr txBox="1"/>
          <p:nvPr/>
        </p:nvSpPr>
        <p:spPr>
          <a:xfrm>
            <a:off x="5724128" y="2852936"/>
            <a:ext cx="2952328" cy="369332"/>
          </a:xfrm>
          <a:prstGeom prst="rect">
            <a:avLst/>
          </a:prstGeom>
          <a:noFill/>
        </p:spPr>
        <p:txBody>
          <a:bodyPr wrap="square" rtlCol="0">
            <a:spAutoFit/>
          </a:bodyPr>
          <a:lstStyle/>
          <a:p>
            <a:r>
              <a:rPr lang="zh-CN" altLang="en-US" dirty="0" smtClean="0"/>
              <a:t>数控车床班组</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9" name="图片 8" descr="20150306_101350.jpg"/>
          <p:cNvPicPr>
            <a:picLocks noChangeAspect="1"/>
          </p:cNvPicPr>
          <p:nvPr/>
        </p:nvPicPr>
        <p:blipFill>
          <a:blip r:embed="rId2" cstate="print"/>
          <a:srcRect t="8108"/>
          <a:stretch>
            <a:fillRect/>
          </a:stretch>
        </p:blipFill>
        <p:spPr>
          <a:xfrm>
            <a:off x="3779912" y="4221088"/>
            <a:ext cx="4736526" cy="2448272"/>
          </a:xfrm>
          <a:prstGeom prst="rect">
            <a:avLst/>
          </a:prstGeom>
        </p:spPr>
      </p:pic>
      <p:pic>
        <p:nvPicPr>
          <p:cNvPr id="10" name="图片 9" descr="20150306_101557.jpg"/>
          <p:cNvPicPr>
            <a:picLocks noChangeAspect="1"/>
          </p:cNvPicPr>
          <p:nvPr/>
        </p:nvPicPr>
        <p:blipFill>
          <a:blip r:embed="rId3" cstate="print"/>
          <a:stretch>
            <a:fillRect/>
          </a:stretch>
        </p:blipFill>
        <p:spPr>
          <a:xfrm>
            <a:off x="251519" y="1628800"/>
            <a:ext cx="4032449" cy="3024336"/>
          </a:xfrm>
          <a:prstGeom prst="rect">
            <a:avLst/>
          </a:prstGeom>
        </p:spPr>
      </p:pic>
      <p:sp>
        <p:nvSpPr>
          <p:cNvPr id="11" name="TextBox 10"/>
          <p:cNvSpPr txBox="1"/>
          <p:nvPr/>
        </p:nvSpPr>
        <p:spPr>
          <a:xfrm>
            <a:off x="179512" y="1124744"/>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航菱车间</a:t>
            </a:r>
            <a:endParaRPr lang="zh-CN" altLang="en-US" sz="2800" b="1" dirty="0">
              <a:solidFill>
                <a:schemeClr val="accent1">
                  <a:lumMod val="75000"/>
                </a:schemeClr>
              </a:solidFill>
            </a:endParaRPr>
          </a:p>
        </p:txBody>
      </p:sp>
      <p:sp>
        <p:nvSpPr>
          <p:cNvPr id="12" name="TextBox 11"/>
          <p:cNvSpPr txBox="1"/>
          <p:nvPr/>
        </p:nvSpPr>
        <p:spPr>
          <a:xfrm>
            <a:off x="4644008" y="1484784"/>
            <a:ext cx="4176464" cy="2677656"/>
          </a:xfrm>
          <a:prstGeom prst="rect">
            <a:avLst/>
          </a:prstGeom>
          <a:noFill/>
        </p:spPr>
        <p:txBody>
          <a:bodyPr wrap="square" rtlCol="0">
            <a:spAutoFit/>
          </a:bodyPr>
          <a:lstStyle/>
          <a:p>
            <a:r>
              <a:rPr lang="en-US" altLang="zh-CN" sz="1400" dirty="0" smtClean="0"/>
              <a:t>       </a:t>
            </a:r>
            <a:r>
              <a:rPr lang="zh-CN" altLang="zh-CN" sz="1400" dirty="0" smtClean="0"/>
              <a:t>新建的现代化 “航菱工厂</a:t>
            </a:r>
            <a:r>
              <a:rPr lang="en-US" altLang="zh-CN" sz="1400" dirty="0" smtClean="0"/>
              <a:t>”</a:t>
            </a:r>
            <a:r>
              <a:rPr lang="zh-CN" altLang="zh-CN" sz="1400" dirty="0" smtClean="0"/>
              <a:t>从建厂始伊，以德国先进的制造水平为标杆。</a:t>
            </a:r>
            <a:r>
              <a:rPr lang="en-US" altLang="zh-CN" sz="1400" dirty="0" smtClean="0"/>
              <a:t>CNC</a:t>
            </a:r>
            <a:r>
              <a:rPr lang="zh-CN" altLang="zh-CN" sz="1400" dirty="0" smtClean="0"/>
              <a:t>中心内有通过全球招标采购的具有全球领先水平的各种现代化生产制造设备近</a:t>
            </a:r>
            <a:r>
              <a:rPr lang="en-US" altLang="zh-CN" sz="1400" dirty="0" smtClean="0"/>
              <a:t>100</a:t>
            </a:r>
            <a:r>
              <a:rPr lang="zh-CN" altLang="zh-CN" sz="1400" dirty="0" smtClean="0"/>
              <a:t>台。其中有</a:t>
            </a:r>
            <a:r>
              <a:rPr lang="en-US" altLang="zh-CN" sz="1400" dirty="0" smtClean="0"/>
              <a:t>CNC</a:t>
            </a:r>
            <a:r>
              <a:rPr lang="zh-CN" altLang="zh-CN" sz="1400" dirty="0" smtClean="0"/>
              <a:t>车削中心约</a:t>
            </a:r>
            <a:r>
              <a:rPr lang="en-US" altLang="zh-CN" sz="1400" dirty="0" smtClean="0"/>
              <a:t>30</a:t>
            </a:r>
            <a:r>
              <a:rPr lang="zh-CN" altLang="zh-CN" sz="1400" dirty="0" smtClean="0"/>
              <a:t>台、</a:t>
            </a:r>
            <a:r>
              <a:rPr lang="en-US" altLang="zh-CN" sz="1400" dirty="0" smtClean="0"/>
              <a:t>CNC</a:t>
            </a:r>
            <a:r>
              <a:rPr lang="zh-CN" altLang="zh-CN" sz="1400" dirty="0" smtClean="0"/>
              <a:t>铣削中心</a:t>
            </a:r>
            <a:r>
              <a:rPr lang="en-US" altLang="zh-CN" sz="1400" dirty="0" smtClean="0"/>
              <a:t>20</a:t>
            </a:r>
            <a:r>
              <a:rPr lang="zh-CN" altLang="zh-CN" sz="1400" dirty="0" smtClean="0"/>
              <a:t>台、慢</a:t>
            </a:r>
            <a:r>
              <a:rPr lang="en-US" altLang="zh-CN" sz="1400" dirty="0" smtClean="0"/>
              <a:t>-</a:t>
            </a:r>
            <a:r>
              <a:rPr lang="zh-CN" altLang="zh-CN" sz="1400" dirty="0" smtClean="0"/>
              <a:t>中线切割</a:t>
            </a:r>
            <a:r>
              <a:rPr lang="en-US" altLang="zh-CN" sz="1400" dirty="0" smtClean="0"/>
              <a:t>19</a:t>
            </a:r>
            <a:r>
              <a:rPr lang="zh-CN" altLang="zh-CN" sz="1400" dirty="0" smtClean="0"/>
              <a:t>台、精密磨床</a:t>
            </a:r>
            <a:r>
              <a:rPr lang="en-US" altLang="zh-CN" sz="1400" dirty="0" smtClean="0"/>
              <a:t>9</a:t>
            </a:r>
            <a:r>
              <a:rPr lang="zh-CN" altLang="zh-CN" sz="1400" dirty="0" smtClean="0"/>
              <a:t>台等</a:t>
            </a:r>
            <a:r>
              <a:rPr lang="zh-CN" altLang="en-US" sz="1400" dirty="0" smtClean="0"/>
              <a:t>。</a:t>
            </a:r>
            <a:r>
              <a:rPr lang="zh-CN" altLang="zh-CN" sz="1400" dirty="0" smtClean="0"/>
              <a:t>包括德国</a:t>
            </a:r>
            <a:r>
              <a:rPr lang="en-US" altLang="zh-CN" sz="1400" dirty="0" smtClean="0"/>
              <a:t>·DMG</a:t>
            </a:r>
            <a:r>
              <a:rPr lang="zh-CN" altLang="zh-CN" sz="1400" dirty="0" smtClean="0"/>
              <a:t>的</a:t>
            </a:r>
            <a:r>
              <a:rPr lang="en-US" altLang="zh-CN" sz="1400" dirty="0" smtClean="0"/>
              <a:t>DMU125</a:t>
            </a:r>
            <a:r>
              <a:rPr lang="zh-CN" altLang="zh-CN" sz="1400" dirty="0" smtClean="0"/>
              <a:t>五轴五连动加工中心、瑞士·米克朗</a:t>
            </a:r>
            <a:r>
              <a:rPr lang="en-US" altLang="zh-CN" sz="1400" dirty="0" smtClean="0"/>
              <a:t>-HPM450U</a:t>
            </a:r>
            <a:r>
              <a:rPr lang="zh-CN" altLang="zh-CN" sz="1400" dirty="0" smtClean="0"/>
              <a:t>五轴加工中心、瑞士·肖布林</a:t>
            </a:r>
            <a:r>
              <a:rPr lang="en-US" altLang="zh-CN" sz="1400" dirty="0" smtClean="0"/>
              <a:t>HPre136-7AX-Y</a:t>
            </a:r>
            <a:r>
              <a:rPr lang="zh-CN" altLang="zh-CN" sz="1400" dirty="0" smtClean="0"/>
              <a:t>七轴车削中心、瑞士·阿奇</a:t>
            </a:r>
            <a:r>
              <a:rPr lang="en-US" altLang="zh-CN" sz="1400" dirty="0" smtClean="0"/>
              <a:t>CUT200</a:t>
            </a:r>
            <a:r>
              <a:rPr lang="zh-CN" altLang="zh-CN" sz="1400" dirty="0" smtClean="0"/>
              <a:t>慢走丝线切割机、瑞士·斯都德</a:t>
            </a:r>
            <a:r>
              <a:rPr lang="en-US" altLang="zh-CN" sz="1400" dirty="0" smtClean="0"/>
              <a:t>S20</a:t>
            </a:r>
            <a:r>
              <a:rPr lang="zh-CN" altLang="zh-CN" sz="1400" dirty="0" smtClean="0"/>
              <a:t>精密磨床等进口超精密高端设备近</a:t>
            </a:r>
            <a:r>
              <a:rPr lang="en-US" altLang="zh-CN" sz="1400" dirty="0" smtClean="0"/>
              <a:t>20</a:t>
            </a:r>
            <a:r>
              <a:rPr lang="zh-CN" altLang="zh-CN" sz="1400" dirty="0" smtClean="0"/>
              <a:t>台，全面建成后的</a:t>
            </a:r>
            <a:r>
              <a:rPr lang="en-US" altLang="zh-CN" sz="1400" dirty="0" smtClean="0"/>
              <a:t>“</a:t>
            </a:r>
            <a:r>
              <a:rPr lang="zh-CN" altLang="zh-CN" sz="1400" dirty="0" smtClean="0"/>
              <a:t>航菱工厂</a:t>
            </a:r>
            <a:r>
              <a:rPr lang="en-US" altLang="zh-CN" sz="1400" dirty="0" smtClean="0"/>
              <a:t>”</a:t>
            </a:r>
            <a:r>
              <a:rPr lang="zh-CN" altLang="zh-CN" sz="1400" dirty="0" smtClean="0"/>
              <a:t>产品加工精度达到微级</a:t>
            </a:r>
            <a:r>
              <a:rPr lang="zh-CN" altLang="en-US" sz="1400" dirty="0" smtClean="0"/>
              <a:t>。在同行业领域中处理领先水平。</a:t>
            </a:r>
            <a:endParaRPr lang="zh-CN" altLang="en-US" sz="1400" dirty="0"/>
          </a:p>
        </p:txBody>
      </p:sp>
      <p:sp>
        <p:nvSpPr>
          <p:cNvPr id="13" name="五边形 12"/>
          <p:cNvSpPr/>
          <p:nvPr/>
        </p:nvSpPr>
        <p:spPr>
          <a:xfrm>
            <a:off x="0" y="404664"/>
            <a:ext cx="2483768" cy="648072"/>
          </a:xfrm>
          <a:prstGeom prst="homePlate">
            <a:avLst/>
          </a:prstGeom>
          <a:solidFill>
            <a:srgbClr val="0099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3200" b="1" dirty="0" smtClean="0">
                <a:solidFill>
                  <a:schemeClr val="bg1"/>
                </a:solidFill>
                <a:latin typeface="+mj-ea"/>
              </a:rPr>
              <a:t>生产能力</a:t>
            </a:r>
            <a:endParaRPr lang="zh-CN" altLang="en-US" sz="3200" b="1" dirty="0">
              <a:solidFill>
                <a:schemeClr val="bg1"/>
              </a:solidFill>
              <a:latin typeface="+mj-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6" name="TextBox 5"/>
          <p:cNvSpPr txBox="1"/>
          <p:nvPr/>
        </p:nvSpPr>
        <p:spPr>
          <a:xfrm>
            <a:off x="251520"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制造设备</a:t>
            </a:r>
            <a:endParaRPr lang="zh-CN" altLang="en-US" sz="2800" b="1" dirty="0">
              <a:solidFill>
                <a:schemeClr val="accent1">
                  <a:lumMod val="75000"/>
                </a:schemeClr>
              </a:solidFill>
            </a:endParaRPr>
          </a:p>
        </p:txBody>
      </p:sp>
      <p:sp>
        <p:nvSpPr>
          <p:cNvPr id="7" name="TextBox 6"/>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8" name="图片 7" descr="20150306_101350.jpg"/>
          <p:cNvPicPr>
            <a:picLocks noChangeAspect="1"/>
          </p:cNvPicPr>
          <p:nvPr/>
        </p:nvPicPr>
        <p:blipFill>
          <a:blip r:embed="rId2" cstate="print"/>
          <a:stretch>
            <a:fillRect/>
          </a:stretch>
        </p:blipFill>
        <p:spPr>
          <a:xfrm>
            <a:off x="4572000" y="3356992"/>
            <a:ext cx="3960440" cy="2970331"/>
          </a:xfrm>
          <a:prstGeom prst="rect">
            <a:avLst/>
          </a:prstGeom>
        </p:spPr>
      </p:pic>
      <p:sp>
        <p:nvSpPr>
          <p:cNvPr id="11" name="TextBox 10"/>
          <p:cNvSpPr txBox="1"/>
          <p:nvPr/>
        </p:nvSpPr>
        <p:spPr>
          <a:xfrm>
            <a:off x="4499992" y="1484784"/>
            <a:ext cx="4536504" cy="1477328"/>
          </a:xfrm>
          <a:prstGeom prst="rect">
            <a:avLst/>
          </a:prstGeom>
          <a:noFill/>
        </p:spPr>
        <p:txBody>
          <a:bodyPr wrap="square" rtlCol="0">
            <a:spAutoFit/>
          </a:bodyPr>
          <a:lstStyle/>
          <a:p>
            <a:r>
              <a:rPr lang="zh-CN" altLang="zh-CN" b="1" dirty="0" smtClean="0">
                <a:solidFill>
                  <a:schemeClr val="accent1">
                    <a:lumMod val="75000"/>
                  </a:schemeClr>
                </a:solidFill>
              </a:rPr>
              <a:t>德国</a:t>
            </a:r>
            <a:r>
              <a:rPr lang="en-US" altLang="zh-CN" b="1" dirty="0" smtClean="0">
                <a:solidFill>
                  <a:schemeClr val="accent1">
                    <a:lumMod val="75000"/>
                  </a:schemeClr>
                </a:solidFill>
              </a:rPr>
              <a:t>· DMG</a:t>
            </a:r>
            <a:r>
              <a:rPr lang="zh-CN" altLang="zh-CN" b="1" dirty="0" smtClean="0">
                <a:solidFill>
                  <a:schemeClr val="accent1">
                    <a:lumMod val="75000"/>
                  </a:schemeClr>
                </a:solidFill>
              </a:rPr>
              <a:t>的</a:t>
            </a:r>
            <a:r>
              <a:rPr lang="en-US" altLang="zh-CN" b="1" dirty="0" smtClean="0">
                <a:solidFill>
                  <a:schemeClr val="accent1">
                    <a:lumMod val="75000"/>
                  </a:schemeClr>
                </a:solidFill>
              </a:rPr>
              <a:t>DMU125</a:t>
            </a:r>
            <a:r>
              <a:rPr lang="zh-CN" altLang="zh-CN" b="1" dirty="0" smtClean="0">
                <a:solidFill>
                  <a:schemeClr val="accent1">
                    <a:lumMod val="75000"/>
                  </a:schemeClr>
                </a:solidFill>
              </a:rPr>
              <a:t>五轴五连动加工中心</a:t>
            </a:r>
            <a:r>
              <a:rPr lang="zh-CN" altLang="en-US" dirty="0" smtClean="0">
                <a:solidFill>
                  <a:schemeClr val="accent1">
                    <a:lumMod val="75000"/>
                  </a:schemeClr>
                </a:solidFill>
              </a:rPr>
              <a:t>：</a:t>
            </a:r>
            <a:r>
              <a:rPr lang="en-US" altLang="zh-CN" dirty="0" smtClean="0"/>
              <a:t>X Y Z IV V</a:t>
            </a:r>
            <a:r>
              <a:rPr lang="zh-CN" altLang="en-US" dirty="0" smtClean="0"/>
              <a:t>五轴同步运行，</a:t>
            </a:r>
            <a:endParaRPr lang="en-US" altLang="zh-CN" dirty="0" smtClean="0"/>
          </a:p>
          <a:p>
            <a:r>
              <a:rPr lang="zh-CN" altLang="en-US" dirty="0" smtClean="0"/>
              <a:t>主轴转速：</a:t>
            </a:r>
            <a:r>
              <a:rPr lang="en-US" altLang="zh-CN" dirty="0" smtClean="0"/>
              <a:t>12000</a:t>
            </a:r>
            <a:r>
              <a:rPr lang="zh-CN" altLang="en-US" dirty="0" smtClean="0"/>
              <a:t>；</a:t>
            </a:r>
            <a:endParaRPr lang="en-US" altLang="zh-CN" dirty="0" smtClean="0"/>
          </a:p>
          <a:p>
            <a:r>
              <a:rPr lang="zh-CN" altLang="en-US" dirty="0" smtClean="0"/>
              <a:t>行程</a:t>
            </a:r>
            <a:r>
              <a:rPr lang="en-US" altLang="zh-CN" dirty="0" smtClean="0"/>
              <a:t>1250×1250×1000</a:t>
            </a:r>
            <a:r>
              <a:rPr lang="zh-CN" altLang="en-US" dirty="0" smtClean="0"/>
              <a:t>；</a:t>
            </a:r>
            <a:endParaRPr lang="en-US" altLang="zh-CN" dirty="0" smtClean="0"/>
          </a:p>
          <a:p>
            <a:r>
              <a:rPr lang="zh-CN" altLang="en-US" dirty="0" smtClean="0"/>
              <a:t>加工精度可达到</a:t>
            </a:r>
            <a:r>
              <a:rPr lang="en-US" altLang="zh-CN" dirty="0" smtClean="0"/>
              <a:t>0.002mm</a:t>
            </a:r>
            <a:r>
              <a:rPr lang="zh-CN" altLang="en-US" dirty="0" smtClean="0"/>
              <a:t>。</a:t>
            </a:r>
            <a:endParaRPr lang="zh-CN" altLang="en-US" dirty="0"/>
          </a:p>
        </p:txBody>
      </p:sp>
      <p:pic>
        <p:nvPicPr>
          <p:cNvPr id="12" name="图片 11" descr="20150306_101557.jpg"/>
          <p:cNvPicPr>
            <a:picLocks noChangeAspect="1"/>
          </p:cNvPicPr>
          <p:nvPr/>
        </p:nvPicPr>
        <p:blipFill>
          <a:blip r:embed="rId3" cstate="print"/>
          <a:stretch>
            <a:fillRect/>
          </a:stretch>
        </p:blipFill>
        <p:spPr>
          <a:xfrm>
            <a:off x="531551" y="1268759"/>
            <a:ext cx="3648406" cy="273630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6" name="TextBox 5"/>
          <p:cNvSpPr txBox="1"/>
          <p:nvPr/>
        </p:nvSpPr>
        <p:spPr>
          <a:xfrm>
            <a:off x="251520"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制造设备</a:t>
            </a:r>
            <a:endParaRPr lang="zh-CN" altLang="en-US" sz="2800" b="1" dirty="0">
              <a:solidFill>
                <a:schemeClr val="accent1">
                  <a:lumMod val="75000"/>
                </a:schemeClr>
              </a:solidFill>
            </a:endParaRPr>
          </a:p>
        </p:txBody>
      </p:sp>
      <p:sp>
        <p:nvSpPr>
          <p:cNvPr id="7" name="TextBox 6"/>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8" name="图片 7" descr="20150306_101350.jpg"/>
          <p:cNvPicPr>
            <a:picLocks noChangeAspect="1"/>
          </p:cNvPicPr>
          <p:nvPr/>
        </p:nvPicPr>
        <p:blipFill>
          <a:blip r:embed="rId2" cstate="print"/>
          <a:srcRect t="14362" b="15425"/>
          <a:stretch>
            <a:fillRect/>
          </a:stretch>
        </p:blipFill>
        <p:spPr>
          <a:xfrm>
            <a:off x="5004048" y="3212976"/>
            <a:ext cx="3600400" cy="3370587"/>
          </a:xfrm>
          <a:prstGeom prst="rect">
            <a:avLst/>
          </a:prstGeom>
        </p:spPr>
      </p:pic>
      <p:pic>
        <p:nvPicPr>
          <p:cNvPr id="9" name="图片 8" descr="20150306_101557.jpg"/>
          <p:cNvPicPr>
            <a:picLocks noChangeAspect="1"/>
          </p:cNvPicPr>
          <p:nvPr/>
        </p:nvPicPr>
        <p:blipFill>
          <a:blip r:embed="rId3" cstate="print"/>
          <a:srcRect t="9574" b="10638"/>
          <a:stretch>
            <a:fillRect/>
          </a:stretch>
        </p:blipFill>
        <p:spPr>
          <a:xfrm>
            <a:off x="395536" y="1196752"/>
            <a:ext cx="3384376" cy="3600400"/>
          </a:xfrm>
          <a:prstGeom prst="rect">
            <a:avLst/>
          </a:prstGeom>
        </p:spPr>
      </p:pic>
      <p:sp>
        <p:nvSpPr>
          <p:cNvPr id="11" name="TextBox 10"/>
          <p:cNvSpPr txBox="1"/>
          <p:nvPr/>
        </p:nvSpPr>
        <p:spPr>
          <a:xfrm>
            <a:off x="4211960" y="1196752"/>
            <a:ext cx="4644008" cy="2031325"/>
          </a:xfrm>
          <a:prstGeom prst="rect">
            <a:avLst/>
          </a:prstGeom>
          <a:noFill/>
        </p:spPr>
        <p:txBody>
          <a:bodyPr wrap="square" rtlCol="0">
            <a:spAutoFit/>
          </a:bodyPr>
          <a:lstStyle/>
          <a:p>
            <a:r>
              <a:rPr lang="zh-CN" altLang="zh-CN" dirty="0" smtClean="0"/>
              <a:t>瑞士·肖布林</a:t>
            </a:r>
            <a:r>
              <a:rPr lang="en-US" altLang="zh-CN" dirty="0" smtClean="0"/>
              <a:t>HPre136-7AX-Y</a:t>
            </a:r>
            <a:r>
              <a:rPr lang="zh-CN" altLang="zh-CN" dirty="0" smtClean="0"/>
              <a:t>七轴</a:t>
            </a:r>
            <a:r>
              <a:rPr lang="zh-CN" altLang="en-US" dirty="0" smtClean="0"/>
              <a:t>超精密          </a:t>
            </a:r>
            <a:r>
              <a:rPr lang="zh-CN" altLang="zh-CN" dirty="0" smtClean="0"/>
              <a:t>车削中心</a:t>
            </a:r>
            <a:r>
              <a:rPr lang="zh-CN" altLang="en-US" dirty="0" smtClean="0"/>
              <a:t>：</a:t>
            </a:r>
            <a:endParaRPr lang="en-US" altLang="zh-CN" dirty="0" smtClean="0"/>
          </a:p>
          <a:p>
            <a:r>
              <a:rPr lang="zh-CN" altLang="en-US" dirty="0" smtClean="0"/>
              <a:t>主轴转速：</a:t>
            </a:r>
            <a:r>
              <a:rPr lang="en-US" altLang="zh-CN" dirty="0" smtClean="0"/>
              <a:t>8000</a:t>
            </a:r>
            <a:r>
              <a:rPr lang="zh-CN" altLang="en-US" dirty="0" smtClean="0"/>
              <a:t>转；</a:t>
            </a:r>
            <a:endParaRPr lang="en-US" altLang="zh-CN" dirty="0" smtClean="0"/>
          </a:p>
          <a:p>
            <a:r>
              <a:rPr lang="zh-CN" altLang="en-US" dirty="0" smtClean="0"/>
              <a:t>动力头：</a:t>
            </a:r>
            <a:r>
              <a:rPr lang="en-US" altLang="zh-CN" dirty="0" smtClean="0"/>
              <a:t>12000</a:t>
            </a:r>
            <a:r>
              <a:rPr lang="zh-CN" altLang="en-US" dirty="0" smtClean="0"/>
              <a:t>转；</a:t>
            </a:r>
            <a:endParaRPr lang="en-US" altLang="zh-CN" dirty="0" smtClean="0"/>
          </a:p>
          <a:p>
            <a:r>
              <a:rPr lang="en-US" altLang="zh-CN" dirty="0" smtClean="0"/>
              <a:t>X</a:t>
            </a:r>
            <a:r>
              <a:rPr lang="zh-CN" altLang="en-US" dirty="0" smtClean="0"/>
              <a:t>精度</a:t>
            </a:r>
            <a:r>
              <a:rPr lang="en-US" altLang="zh-CN" dirty="0" smtClean="0"/>
              <a:t>0.0005</a:t>
            </a:r>
            <a:r>
              <a:rPr lang="zh-CN" altLang="en-US" dirty="0" smtClean="0"/>
              <a:t>；</a:t>
            </a:r>
            <a:endParaRPr lang="en-US" altLang="zh-CN" dirty="0" smtClean="0"/>
          </a:p>
          <a:p>
            <a:r>
              <a:rPr lang="en-US" altLang="zh-CN" dirty="0" smtClean="0"/>
              <a:t>Z</a:t>
            </a:r>
            <a:r>
              <a:rPr lang="zh-CN" altLang="en-US" dirty="0" smtClean="0"/>
              <a:t>精度</a:t>
            </a:r>
            <a:r>
              <a:rPr lang="en-US" altLang="zh-CN" dirty="0" smtClean="0"/>
              <a:t>0.001</a:t>
            </a:r>
            <a:r>
              <a:rPr lang="zh-CN" altLang="en-US" dirty="0" smtClean="0"/>
              <a:t>；</a:t>
            </a:r>
            <a:endParaRPr lang="en-US" altLang="zh-CN" dirty="0" smtClean="0"/>
          </a:p>
          <a:p>
            <a:r>
              <a:rPr lang="zh-CN" altLang="en-US" dirty="0" smtClean="0"/>
              <a:t>海德汉光栅尺</a:t>
            </a:r>
            <a:r>
              <a:rPr lang="en-US" altLang="zh-CN" dirty="0" smtClean="0"/>
              <a:t>0.05μ</a:t>
            </a:r>
            <a:r>
              <a:rPr lang="zh-CN" altLang="en-US" dirty="0" smtClean="0"/>
              <a:t>。</a:t>
            </a:r>
            <a:endParaRPr lang="zh-CN" altLang="en-US" dirty="0"/>
          </a:p>
        </p:txBody>
      </p:sp>
      <p:sp>
        <p:nvSpPr>
          <p:cNvPr id="13" name="等腰三角形 28"/>
          <p:cNvSpPr>
            <a:spLocks noChangeArrowheads="1"/>
          </p:cNvSpPr>
          <p:nvPr/>
        </p:nvSpPr>
        <p:spPr bwMode="auto">
          <a:xfrm rot="-5400000">
            <a:off x="3995936" y="1340768"/>
            <a:ext cx="152400" cy="152400"/>
          </a:xfrm>
          <a:prstGeom prst="triangle">
            <a:avLst>
              <a:gd name="adj" fmla="val 50000"/>
            </a:avLst>
          </a:prstGeom>
          <a:solidFill>
            <a:schemeClr val="tx1"/>
          </a:solidFill>
          <a:ln w="9525" algn="ctr">
            <a:solidFill>
              <a:schemeClr val="tx1"/>
            </a:solidFill>
            <a:round/>
            <a:headEnd/>
            <a:tailEnd/>
          </a:ln>
        </p:spPr>
        <p:txBody>
          <a:bodyPr/>
          <a:lstStyle/>
          <a:p>
            <a:endParaRPr lang="zh-CN" altLang="en-US"/>
          </a:p>
        </p:txBody>
      </p:sp>
      <p:sp>
        <p:nvSpPr>
          <p:cNvPr id="14" name="TextBox 13"/>
          <p:cNvSpPr txBox="1"/>
          <p:nvPr/>
        </p:nvSpPr>
        <p:spPr>
          <a:xfrm>
            <a:off x="1547664" y="5157192"/>
            <a:ext cx="3312368" cy="923330"/>
          </a:xfrm>
          <a:prstGeom prst="rect">
            <a:avLst/>
          </a:prstGeom>
          <a:noFill/>
        </p:spPr>
        <p:txBody>
          <a:bodyPr wrap="square" rtlCol="0">
            <a:spAutoFit/>
          </a:bodyPr>
          <a:lstStyle/>
          <a:p>
            <a:r>
              <a:rPr lang="zh-CN" altLang="zh-CN" dirty="0" smtClean="0"/>
              <a:t>阿奇</a:t>
            </a:r>
            <a:r>
              <a:rPr lang="en-US" altLang="zh-CN" dirty="0" smtClean="0"/>
              <a:t>CUT200</a:t>
            </a:r>
            <a:r>
              <a:rPr lang="zh-CN" altLang="zh-CN" dirty="0" smtClean="0"/>
              <a:t>慢走丝线切割机</a:t>
            </a:r>
            <a:r>
              <a:rPr lang="zh-CN" altLang="en-US" dirty="0" smtClean="0"/>
              <a:t>：</a:t>
            </a:r>
            <a:r>
              <a:rPr lang="pl-PL" altLang="zh-CN" dirty="0" smtClean="0"/>
              <a:t>X*Y*Z</a:t>
            </a:r>
            <a:r>
              <a:rPr lang="zh-CN" altLang="en-US" dirty="0" smtClean="0"/>
              <a:t>：</a:t>
            </a:r>
            <a:r>
              <a:rPr lang="pl-PL" altLang="zh-CN" dirty="0" smtClean="0"/>
              <a:t>350*220*220(mm)            </a:t>
            </a:r>
            <a:endParaRPr lang="en-US" altLang="zh-CN" dirty="0" smtClean="0"/>
          </a:p>
          <a:p>
            <a:r>
              <a:rPr lang="zh-CN" altLang="pl-PL" dirty="0" smtClean="0"/>
              <a:t>最小分辨率：</a:t>
            </a:r>
            <a:r>
              <a:rPr lang="pl-PL" altLang="zh-CN" dirty="0" smtClean="0"/>
              <a:t>0.05μ</a:t>
            </a:r>
            <a:endParaRPr lang="zh-CN" altLang="en-US" dirty="0"/>
          </a:p>
        </p:txBody>
      </p:sp>
      <p:sp>
        <p:nvSpPr>
          <p:cNvPr id="15" name="等腰三角形 29"/>
          <p:cNvSpPr>
            <a:spLocks noChangeArrowheads="1"/>
          </p:cNvSpPr>
          <p:nvPr/>
        </p:nvSpPr>
        <p:spPr bwMode="auto">
          <a:xfrm rot="5400000">
            <a:off x="4644008" y="5301208"/>
            <a:ext cx="152400" cy="152400"/>
          </a:xfrm>
          <a:prstGeom prst="triangle">
            <a:avLst>
              <a:gd name="adj" fmla="val 50000"/>
            </a:avLst>
          </a:prstGeom>
          <a:solidFill>
            <a:schemeClr val="tx1"/>
          </a:solidFill>
          <a:ln w="9525" algn="ctr">
            <a:solidFill>
              <a:schemeClr val="tx1"/>
            </a:solid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6" name="TextBox 5"/>
          <p:cNvSpPr txBox="1"/>
          <p:nvPr/>
        </p:nvSpPr>
        <p:spPr>
          <a:xfrm>
            <a:off x="251520"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制造设备</a:t>
            </a:r>
            <a:endParaRPr lang="zh-CN" altLang="en-US" sz="2800" b="1" dirty="0">
              <a:solidFill>
                <a:schemeClr val="accent1">
                  <a:lumMod val="75000"/>
                </a:schemeClr>
              </a:solidFill>
            </a:endParaRPr>
          </a:p>
        </p:txBody>
      </p:sp>
      <p:sp>
        <p:nvSpPr>
          <p:cNvPr id="7" name="TextBox 6"/>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9" name="图片 8" descr="20150306_101557.jpg"/>
          <p:cNvPicPr>
            <a:picLocks noChangeAspect="1"/>
          </p:cNvPicPr>
          <p:nvPr/>
        </p:nvPicPr>
        <p:blipFill>
          <a:blip r:embed="rId2" cstate="print"/>
          <a:stretch>
            <a:fillRect/>
          </a:stretch>
        </p:blipFill>
        <p:spPr>
          <a:xfrm>
            <a:off x="395536" y="1124744"/>
            <a:ext cx="3960440" cy="2970329"/>
          </a:xfrm>
          <a:prstGeom prst="rect">
            <a:avLst/>
          </a:prstGeom>
        </p:spPr>
      </p:pic>
      <p:sp>
        <p:nvSpPr>
          <p:cNvPr id="11" name="TextBox 10"/>
          <p:cNvSpPr txBox="1"/>
          <p:nvPr/>
        </p:nvSpPr>
        <p:spPr>
          <a:xfrm>
            <a:off x="4716016" y="1268760"/>
            <a:ext cx="4644008" cy="923330"/>
          </a:xfrm>
          <a:prstGeom prst="rect">
            <a:avLst/>
          </a:prstGeom>
          <a:noFill/>
        </p:spPr>
        <p:txBody>
          <a:bodyPr wrap="square" rtlCol="0">
            <a:spAutoFit/>
          </a:bodyPr>
          <a:lstStyle/>
          <a:p>
            <a:r>
              <a:rPr lang="zh-CN" altLang="zh-CN" dirty="0" smtClean="0"/>
              <a:t>瑞士·斯都德</a:t>
            </a:r>
            <a:r>
              <a:rPr lang="en-US" altLang="zh-CN" dirty="0" smtClean="0"/>
              <a:t>S20</a:t>
            </a:r>
            <a:r>
              <a:rPr lang="zh-CN" altLang="zh-CN" dirty="0" smtClean="0"/>
              <a:t>精密磨床</a:t>
            </a:r>
            <a:r>
              <a:rPr lang="zh-CN" altLang="en-US" dirty="0" smtClean="0"/>
              <a:t>：</a:t>
            </a:r>
            <a:endParaRPr lang="en-US" altLang="zh-CN" dirty="0" smtClean="0"/>
          </a:p>
          <a:p>
            <a:endParaRPr lang="en-US" altLang="zh-CN" dirty="0" smtClean="0"/>
          </a:p>
          <a:p>
            <a:r>
              <a:rPr lang="zh-CN" altLang="en-US" dirty="0" smtClean="0"/>
              <a:t>行程</a:t>
            </a:r>
            <a:r>
              <a:rPr lang="en-US" altLang="zh-CN" dirty="0" smtClean="0"/>
              <a:t>:</a:t>
            </a:r>
            <a:r>
              <a:rPr lang="el-GR" altLang="zh-CN" dirty="0" smtClean="0"/>
              <a:t>φ125×250;</a:t>
            </a:r>
            <a:r>
              <a:rPr lang="zh-CN" altLang="en-US" dirty="0" smtClean="0"/>
              <a:t>精度</a:t>
            </a:r>
            <a:r>
              <a:rPr lang="en-US" altLang="zh-CN" dirty="0" smtClean="0"/>
              <a:t>0.001</a:t>
            </a:r>
            <a:endParaRPr lang="zh-CN" altLang="en-US" dirty="0"/>
          </a:p>
        </p:txBody>
      </p:sp>
      <p:sp>
        <p:nvSpPr>
          <p:cNvPr id="13" name="等腰三角形 28"/>
          <p:cNvSpPr>
            <a:spLocks noChangeArrowheads="1"/>
          </p:cNvSpPr>
          <p:nvPr/>
        </p:nvSpPr>
        <p:spPr bwMode="auto">
          <a:xfrm rot="-5400000">
            <a:off x="4499992" y="1412776"/>
            <a:ext cx="152400" cy="152400"/>
          </a:xfrm>
          <a:prstGeom prst="triangle">
            <a:avLst>
              <a:gd name="adj" fmla="val 50000"/>
            </a:avLst>
          </a:prstGeom>
          <a:solidFill>
            <a:schemeClr val="tx1"/>
          </a:solidFill>
          <a:ln w="9525" algn="ctr">
            <a:solidFill>
              <a:schemeClr val="tx1"/>
            </a:solidFill>
            <a:round/>
            <a:headEnd/>
            <a:tailEnd/>
          </a:ln>
        </p:spPr>
        <p:txBody>
          <a:bodyPr/>
          <a:lstStyle/>
          <a:p>
            <a:endParaRPr lang="zh-CN" altLang="en-US"/>
          </a:p>
        </p:txBody>
      </p:sp>
      <p:pic>
        <p:nvPicPr>
          <p:cNvPr id="16" name="图片 15" descr="20150306_101350.jpg"/>
          <p:cNvPicPr>
            <a:picLocks noChangeAspect="1"/>
          </p:cNvPicPr>
          <p:nvPr/>
        </p:nvPicPr>
        <p:blipFill>
          <a:blip r:embed="rId3" cstate="print"/>
          <a:srcRect t="9375" b="4093"/>
          <a:stretch>
            <a:fillRect/>
          </a:stretch>
        </p:blipFill>
        <p:spPr>
          <a:xfrm>
            <a:off x="5220072" y="2420888"/>
            <a:ext cx="3456384" cy="3987824"/>
          </a:xfrm>
          <a:prstGeom prst="rect">
            <a:avLst/>
          </a:prstGeom>
        </p:spPr>
      </p:pic>
      <p:sp>
        <p:nvSpPr>
          <p:cNvPr id="17" name="TextBox 16"/>
          <p:cNvSpPr txBox="1"/>
          <p:nvPr/>
        </p:nvSpPr>
        <p:spPr>
          <a:xfrm>
            <a:off x="1259632" y="4365104"/>
            <a:ext cx="3672408" cy="1200329"/>
          </a:xfrm>
          <a:prstGeom prst="rect">
            <a:avLst/>
          </a:prstGeom>
          <a:noFill/>
        </p:spPr>
        <p:txBody>
          <a:bodyPr wrap="square" rtlCol="0">
            <a:spAutoFit/>
          </a:bodyPr>
          <a:lstStyle/>
          <a:p>
            <a:r>
              <a:rPr lang="zh-CN" altLang="zh-CN" dirty="0" smtClean="0"/>
              <a:t>米克朗</a:t>
            </a:r>
            <a:r>
              <a:rPr lang="en-US" altLang="zh-CN" dirty="0" smtClean="0"/>
              <a:t>-HPM450U</a:t>
            </a:r>
            <a:r>
              <a:rPr lang="zh-CN" altLang="zh-CN" dirty="0" smtClean="0"/>
              <a:t>五轴加工中心</a:t>
            </a:r>
            <a:r>
              <a:rPr lang="zh-CN" altLang="en-US" dirty="0" smtClean="0"/>
              <a:t>：</a:t>
            </a:r>
            <a:endParaRPr lang="en-US" altLang="zh-CN" dirty="0" smtClean="0"/>
          </a:p>
          <a:p>
            <a:r>
              <a:rPr lang="zh-CN" altLang="en-US" dirty="0" smtClean="0"/>
              <a:t>主轴转速：</a:t>
            </a:r>
            <a:r>
              <a:rPr lang="en-US" altLang="zh-CN" dirty="0" smtClean="0"/>
              <a:t>60000</a:t>
            </a:r>
            <a:r>
              <a:rPr lang="zh-CN" altLang="en-US" dirty="0" smtClean="0"/>
              <a:t>；</a:t>
            </a:r>
            <a:endParaRPr lang="en-US" altLang="zh-CN" dirty="0" smtClean="0"/>
          </a:p>
          <a:p>
            <a:r>
              <a:rPr lang="zh-CN" altLang="en-US" dirty="0" smtClean="0"/>
              <a:t>行程</a:t>
            </a:r>
            <a:r>
              <a:rPr lang="en-US" altLang="zh-CN" dirty="0" smtClean="0"/>
              <a:t>1450×700×700</a:t>
            </a:r>
            <a:r>
              <a:rPr lang="zh-CN" altLang="en-US" dirty="0" smtClean="0"/>
              <a:t>；</a:t>
            </a:r>
            <a:endParaRPr lang="en-US" altLang="zh-CN" dirty="0" smtClean="0"/>
          </a:p>
          <a:p>
            <a:r>
              <a:rPr lang="zh-CN" altLang="en-US" dirty="0" smtClean="0"/>
              <a:t>加工精度：</a:t>
            </a:r>
            <a:r>
              <a:rPr lang="en-US" altLang="zh-CN" dirty="0" smtClean="0"/>
              <a:t>0.005mm</a:t>
            </a:r>
            <a:r>
              <a:rPr lang="zh-CN" altLang="en-US" dirty="0" smtClean="0"/>
              <a:t>。</a:t>
            </a:r>
            <a:endParaRPr lang="zh-CN" altLang="en-US" dirty="0"/>
          </a:p>
        </p:txBody>
      </p:sp>
      <p:sp>
        <p:nvSpPr>
          <p:cNvPr id="18" name="等腰三角形 29"/>
          <p:cNvSpPr>
            <a:spLocks noChangeArrowheads="1"/>
          </p:cNvSpPr>
          <p:nvPr/>
        </p:nvSpPr>
        <p:spPr bwMode="auto">
          <a:xfrm rot="5400000">
            <a:off x="4644008" y="4509120"/>
            <a:ext cx="152400" cy="152400"/>
          </a:xfrm>
          <a:prstGeom prst="triangle">
            <a:avLst>
              <a:gd name="adj" fmla="val 50000"/>
            </a:avLst>
          </a:prstGeom>
          <a:solidFill>
            <a:schemeClr val="tx1"/>
          </a:solidFill>
          <a:ln w="9525" algn="ctr">
            <a:solidFill>
              <a:schemeClr val="tx1"/>
            </a:solidFill>
            <a:round/>
            <a:headEnd/>
            <a:tailEnd/>
          </a:ln>
        </p:spPr>
        <p:txBody>
          <a:bodyP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6" name="TextBox 5"/>
          <p:cNvSpPr txBox="1"/>
          <p:nvPr/>
        </p:nvSpPr>
        <p:spPr>
          <a:xfrm>
            <a:off x="251520"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检验设备</a:t>
            </a:r>
            <a:endParaRPr lang="zh-CN" altLang="en-US" sz="2800" b="1" dirty="0">
              <a:solidFill>
                <a:schemeClr val="accent1">
                  <a:lumMod val="75000"/>
                </a:schemeClr>
              </a:solidFill>
            </a:endParaRPr>
          </a:p>
        </p:txBody>
      </p:sp>
      <p:sp>
        <p:nvSpPr>
          <p:cNvPr id="7" name="TextBox 6"/>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pic>
        <p:nvPicPr>
          <p:cNvPr id="9" name="图片 8" descr="20150306_101557.jpg"/>
          <p:cNvPicPr>
            <a:picLocks noChangeAspect="1"/>
          </p:cNvPicPr>
          <p:nvPr/>
        </p:nvPicPr>
        <p:blipFill>
          <a:blip r:embed="rId2" cstate="print"/>
          <a:stretch>
            <a:fillRect/>
          </a:stretch>
        </p:blipFill>
        <p:spPr>
          <a:xfrm>
            <a:off x="395536" y="3284984"/>
            <a:ext cx="3960438" cy="2970329"/>
          </a:xfrm>
          <a:prstGeom prst="rect">
            <a:avLst/>
          </a:prstGeom>
        </p:spPr>
      </p:pic>
      <p:sp>
        <p:nvSpPr>
          <p:cNvPr id="11" name="TextBox 10"/>
          <p:cNvSpPr txBox="1"/>
          <p:nvPr/>
        </p:nvSpPr>
        <p:spPr>
          <a:xfrm>
            <a:off x="395536" y="2708920"/>
            <a:ext cx="4644008" cy="369332"/>
          </a:xfrm>
          <a:prstGeom prst="rect">
            <a:avLst/>
          </a:prstGeom>
          <a:noFill/>
        </p:spPr>
        <p:txBody>
          <a:bodyPr wrap="square" rtlCol="0">
            <a:spAutoFit/>
          </a:bodyPr>
          <a:lstStyle/>
          <a:p>
            <a:r>
              <a:rPr lang="zh-CN" altLang="zh-CN" dirty="0" smtClean="0"/>
              <a:t>三坐标测量仪</a:t>
            </a:r>
            <a:r>
              <a:rPr lang="zh-CN" altLang="en-US" dirty="0" smtClean="0"/>
              <a:t>：</a:t>
            </a:r>
            <a:endParaRPr lang="zh-CN" altLang="en-US" dirty="0"/>
          </a:p>
        </p:txBody>
      </p:sp>
      <p:pic>
        <p:nvPicPr>
          <p:cNvPr id="16" name="图片 15" descr="20150306_101350.jpg"/>
          <p:cNvPicPr>
            <a:picLocks noChangeAspect="1"/>
          </p:cNvPicPr>
          <p:nvPr/>
        </p:nvPicPr>
        <p:blipFill>
          <a:blip r:embed="rId3" cstate="print"/>
          <a:stretch>
            <a:fillRect/>
          </a:stretch>
        </p:blipFill>
        <p:spPr>
          <a:xfrm>
            <a:off x="4788024" y="3284984"/>
            <a:ext cx="3960440" cy="2970330"/>
          </a:xfrm>
          <a:prstGeom prst="rect">
            <a:avLst/>
          </a:prstGeom>
        </p:spPr>
      </p:pic>
      <p:sp>
        <p:nvSpPr>
          <p:cNvPr id="17" name="TextBox 16"/>
          <p:cNvSpPr txBox="1"/>
          <p:nvPr/>
        </p:nvSpPr>
        <p:spPr>
          <a:xfrm>
            <a:off x="5004048" y="2780928"/>
            <a:ext cx="3672408" cy="369332"/>
          </a:xfrm>
          <a:prstGeom prst="rect">
            <a:avLst/>
          </a:prstGeom>
          <a:noFill/>
        </p:spPr>
        <p:txBody>
          <a:bodyPr wrap="square" rtlCol="0">
            <a:spAutoFit/>
          </a:bodyPr>
          <a:lstStyle/>
          <a:p>
            <a:r>
              <a:rPr lang="zh-CN" altLang="zh-CN" dirty="0" smtClean="0"/>
              <a:t>投影仪</a:t>
            </a:r>
            <a:r>
              <a:rPr lang="zh-CN" altLang="en-US" dirty="0" smtClean="0"/>
              <a:t>：</a:t>
            </a:r>
            <a:endParaRPr lang="zh-CN" altLang="en-US" dirty="0"/>
          </a:p>
        </p:txBody>
      </p:sp>
      <p:sp>
        <p:nvSpPr>
          <p:cNvPr id="12" name="TextBox 11"/>
          <p:cNvSpPr txBox="1"/>
          <p:nvPr/>
        </p:nvSpPr>
        <p:spPr>
          <a:xfrm>
            <a:off x="467544" y="1772816"/>
            <a:ext cx="7416824" cy="646331"/>
          </a:xfrm>
          <a:prstGeom prst="rect">
            <a:avLst/>
          </a:prstGeom>
          <a:noFill/>
        </p:spPr>
        <p:txBody>
          <a:bodyPr wrap="square" rtlCol="0">
            <a:spAutoFit/>
          </a:bodyPr>
          <a:lstStyle/>
          <a:p>
            <a:r>
              <a:rPr lang="zh-CN" altLang="zh-CN" dirty="0" smtClean="0"/>
              <a:t>公司拥有规范建设现代化检验中心，配备了一流的精密检测仪器，包括三坐标测量仪、投影仪、万能工具显微镜、圆度仪等。</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页脚占位符 67"/>
          <p:cNvSpPr>
            <a:spLocks noGrp="1"/>
          </p:cNvSpPr>
          <p:nvPr>
            <p:ph type="ftr" sz="quarter" idx="11"/>
          </p:nvPr>
        </p:nvSpPr>
        <p:spPr/>
        <p:txBody>
          <a:bodyPr/>
          <a:lstStyle/>
          <a:p>
            <a:r>
              <a:rPr lang="en-US" altLang="zh-CN" smtClean="0"/>
              <a:t>Copyright HANGLING AERO</a:t>
            </a:r>
            <a:endParaRPr lang="zh-CN" altLang="en-US"/>
          </a:p>
        </p:txBody>
      </p:sp>
      <p:sp>
        <p:nvSpPr>
          <p:cNvPr id="63" name="五边形 62"/>
          <p:cNvSpPr/>
          <p:nvPr/>
        </p:nvSpPr>
        <p:spPr>
          <a:xfrm>
            <a:off x="0" y="404664"/>
            <a:ext cx="3347864" cy="648072"/>
          </a:xfrm>
          <a:prstGeom prst="homePlate">
            <a:avLst/>
          </a:prstGeom>
          <a:solidFill>
            <a:srgbClr val="0099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3200" b="1" dirty="0" smtClean="0">
                <a:solidFill>
                  <a:schemeClr val="bg1"/>
                </a:solidFill>
                <a:latin typeface="+mj-ea"/>
              </a:rPr>
              <a:t>企业文化及愿景</a:t>
            </a:r>
            <a:endParaRPr lang="zh-CN" altLang="en-US" sz="3200" b="1" dirty="0">
              <a:solidFill>
                <a:schemeClr val="bg1"/>
              </a:solidFill>
              <a:latin typeface="+mj-ea"/>
            </a:endParaRPr>
          </a:p>
        </p:txBody>
      </p:sp>
      <p:pic>
        <p:nvPicPr>
          <p:cNvPr id="64" name="Picture 7" descr="C:\Users\Nicole\Desktop\2x(2.png"/>
          <p:cNvPicPr>
            <a:picLocks noChangeAspect="1" noChangeArrowheads="1"/>
          </p:cNvPicPr>
          <p:nvPr/>
        </p:nvPicPr>
        <p:blipFill>
          <a:blip r:embed="rId2" cstate="print"/>
          <a:srcRect/>
          <a:stretch>
            <a:fillRect/>
          </a:stretch>
        </p:blipFill>
        <p:spPr bwMode="auto">
          <a:xfrm>
            <a:off x="3724268" y="3938590"/>
            <a:ext cx="1000132" cy="949620"/>
          </a:xfrm>
          <a:prstGeom prst="rect">
            <a:avLst/>
          </a:prstGeom>
          <a:noFill/>
        </p:spPr>
      </p:pic>
      <p:pic>
        <p:nvPicPr>
          <p:cNvPr id="65" name="Picture 6" descr="C:\Users\Nicole\Desktop\26ef0d37d8bee1641f2d7d1fdbbdf83c_副本.png"/>
          <p:cNvPicPr>
            <a:picLocks noChangeAspect="1" noChangeArrowheads="1"/>
          </p:cNvPicPr>
          <p:nvPr/>
        </p:nvPicPr>
        <p:blipFill>
          <a:blip r:embed="rId3" cstate="print"/>
          <a:srcRect/>
          <a:stretch>
            <a:fillRect/>
          </a:stretch>
        </p:blipFill>
        <p:spPr bwMode="auto">
          <a:xfrm>
            <a:off x="4795838" y="2724144"/>
            <a:ext cx="1071570" cy="1071570"/>
          </a:xfrm>
          <a:prstGeom prst="rect">
            <a:avLst/>
          </a:prstGeom>
          <a:noFill/>
        </p:spPr>
      </p:pic>
      <p:pic>
        <p:nvPicPr>
          <p:cNvPr id="66" name="Picture 5" descr="C:\Users\Nicole\Desktop\20140331171837-1294240466_副本.png"/>
          <p:cNvPicPr>
            <a:picLocks noChangeAspect="1" noChangeArrowheads="1"/>
          </p:cNvPicPr>
          <p:nvPr/>
        </p:nvPicPr>
        <p:blipFill>
          <a:blip r:embed="rId4" cstate="print"/>
          <a:srcRect/>
          <a:stretch>
            <a:fillRect/>
          </a:stretch>
        </p:blipFill>
        <p:spPr bwMode="auto">
          <a:xfrm>
            <a:off x="7081854" y="2724144"/>
            <a:ext cx="1179518" cy="1179518"/>
          </a:xfrm>
          <a:prstGeom prst="rect">
            <a:avLst/>
          </a:prstGeom>
          <a:noFill/>
        </p:spPr>
      </p:pic>
      <p:pic>
        <p:nvPicPr>
          <p:cNvPr id="67" name="Picture 4" descr="C:\Users\Nicole\Desktop\46858PICy4V_1024_副本.png"/>
          <p:cNvPicPr>
            <a:picLocks noChangeAspect="1" noChangeArrowheads="1"/>
          </p:cNvPicPr>
          <p:nvPr/>
        </p:nvPicPr>
        <p:blipFill>
          <a:blip r:embed="rId5" cstate="print"/>
          <a:srcRect/>
          <a:stretch>
            <a:fillRect/>
          </a:stretch>
        </p:blipFill>
        <p:spPr bwMode="auto">
          <a:xfrm>
            <a:off x="5938846" y="3795714"/>
            <a:ext cx="1143008" cy="1155997"/>
          </a:xfrm>
          <a:prstGeom prst="rect">
            <a:avLst/>
          </a:prstGeom>
          <a:noFill/>
        </p:spPr>
      </p:pic>
      <p:pic>
        <p:nvPicPr>
          <p:cNvPr id="72" name="Picture 3" descr="C:\Users\Nicole\Desktop\873177_153009045_2_副本.png"/>
          <p:cNvPicPr>
            <a:picLocks noChangeAspect="1" noChangeArrowheads="1"/>
          </p:cNvPicPr>
          <p:nvPr/>
        </p:nvPicPr>
        <p:blipFill>
          <a:blip r:embed="rId6" cstate="print"/>
          <a:srcRect/>
          <a:stretch>
            <a:fillRect/>
          </a:stretch>
        </p:blipFill>
        <p:spPr bwMode="auto">
          <a:xfrm>
            <a:off x="2224070" y="2581268"/>
            <a:ext cx="1500198" cy="1500198"/>
          </a:xfrm>
          <a:prstGeom prst="rect">
            <a:avLst/>
          </a:prstGeom>
          <a:noFill/>
        </p:spPr>
      </p:pic>
      <p:pic>
        <p:nvPicPr>
          <p:cNvPr id="73" name="Picture 2" descr="C:\Users\Nicole\Desktop\6a600c338744ebf8b0b2f0a7d9f9d72a6159a763.png"/>
          <p:cNvPicPr>
            <a:picLocks noChangeAspect="1" noChangeArrowheads="1"/>
          </p:cNvPicPr>
          <p:nvPr/>
        </p:nvPicPr>
        <p:blipFill>
          <a:blip r:embed="rId7" cstate="print"/>
          <a:srcRect/>
          <a:stretch>
            <a:fillRect/>
          </a:stretch>
        </p:blipFill>
        <p:spPr bwMode="auto">
          <a:xfrm>
            <a:off x="938186" y="3438524"/>
            <a:ext cx="1071570" cy="1073548"/>
          </a:xfrm>
          <a:prstGeom prst="rect">
            <a:avLst/>
          </a:prstGeom>
          <a:noFill/>
        </p:spPr>
      </p:pic>
      <p:sp>
        <p:nvSpPr>
          <p:cNvPr id="75" name="页脚占位符 5"/>
          <p:cNvSpPr txBox="1">
            <a:spLocks/>
          </p:cNvSpPr>
          <p:nvPr/>
        </p:nvSpPr>
        <p:spPr>
          <a:xfrm>
            <a:off x="3276600" y="6508750"/>
            <a:ext cx="28956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smtClean="0">
                <a:ln>
                  <a:noFill/>
                </a:ln>
                <a:solidFill>
                  <a:schemeClr val="tx1">
                    <a:tint val="75000"/>
                  </a:schemeClr>
                </a:solidFill>
                <a:effectLst/>
                <a:uLnTx/>
                <a:uFillTx/>
                <a:latin typeface="+mn-lt"/>
                <a:ea typeface="+mn-ea"/>
                <a:cs typeface="+mn-cs"/>
              </a:rPr>
              <a:t>Copyright HANGLING AERO</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6" name="Text Box 15"/>
          <p:cNvSpPr txBox="1">
            <a:spLocks noChangeArrowheads="1"/>
          </p:cNvSpPr>
          <p:nvPr/>
        </p:nvSpPr>
        <p:spPr bwMode="white">
          <a:xfrm>
            <a:off x="899592" y="5589240"/>
            <a:ext cx="7572428" cy="698268"/>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120650" indent="-1206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eaLnBrk="1" hangingPunct="1">
              <a:lnSpc>
                <a:spcPct val="150000"/>
              </a:lnSpc>
              <a:spcBef>
                <a:spcPct val="50000"/>
              </a:spcBef>
            </a:pPr>
            <a:r>
              <a:rPr lang="zh-CN" altLang="en-US" sz="1400" dirty="0" smtClean="0">
                <a:solidFill>
                  <a:srgbClr val="000000"/>
                </a:solidFill>
                <a:cs typeface="Arial" pitchFamily="34" charset="0"/>
                <a:sym typeface="Arial" pitchFamily="34" charset="0"/>
              </a:rPr>
              <a:t>上海园菱（航菱科技）以“航”技术强企之路，“菱”科技创新之魂为企业文化的口号，逐步形成了航菱科技</a:t>
            </a:r>
            <a:r>
              <a:rPr lang="zh-CN" altLang="en-US" sz="1400" b="1" dirty="0" smtClean="0">
                <a:solidFill>
                  <a:srgbClr val="FF3300"/>
                </a:solidFill>
                <a:cs typeface="Arial" pitchFamily="34" charset="0"/>
                <a:sym typeface="Arial" pitchFamily="34" charset="0"/>
              </a:rPr>
              <a:t>蚂蚁团队精神：永不放弃、未雨绸缪、满怀期待、竭尽所能</a:t>
            </a:r>
            <a:r>
              <a:rPr lang="zh-CN" altLang="en-US" sz="1400" dirty="0" smtClean="0">
                <a:solidFill>
                  <a:srgbClr val="000000"/>
                </a:solidFill>
                <a:cs typeface="Arial" pitchFamily="34" charset="0"/>
                <a:sym typeface="Arial" pitchFamily="34" charset="0"/>
              </a:rPr>
              <a:t>的企业文化品格。</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366682" y="2295516"/>
            <a:ext cx="4143404" cy="2488466"/>
            <a:chOff x="1214414" y="2285992"/>
            <a:chExt cx="4143404" cy="2488466"/>
          </a:xfrm>
        </p:grpSpPr>
        <p:graphicFrame>
          <p:nvGraphicFramePr>
            <p:cNvPr id="79" name="图表 78"/>
            <p:cNvGraphicFramePr/>
            <p:nvPr>
              <p:extLst>
                <p:ext uri="{D42A27DB-BD31-4B8C-83A1-F6EECF244321}">
                  <p14:modId xmlns:p14="http://schemas.microsoft.com/office/powerpoint/2010/main" xmlns="" val="767965710"/>
                </p:ext>
              </p:extLst>
            </p:nvPr>
          </p:nvGraphicFramePr>
          <p:xfrm>
            <a:off x="1214414" y="3214686"/>
            <a:ext cx="2214578" cy="15597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0" name="图表 79"/>
            <p:cNvGraphicFramePr/>
            <p:nvPr>
              <p:extLst>
                <p:ext uri="{D42A27DB-BD31-4B8C-83A1-F6EECF244321}">
                  <p14:modId xmlns:p14="http://schemas.microsoft.com/office/powerpoint/2010/main" xmlns="" val="2934532702"/>
                </p:ext>
              </p:extLst>
            </p:nvPr>
          </p:nvGraphicFramePr>
          <p:xfrm>
            <a:off x="2285984" y="2285992"/>
            <a:ext cx="3071834" cy="2000264"/>
          </p:xfrm>
          <a:graphic>
            <a:graphicData uri="http://schemas.openxmlformats.org/drawingml/2006/chart">
              <c:chart xmlns:c="http://schemas.openxmlformats.org/drawingml/2006/chart" xmlns:r="http://schemas.openxmlformats.org/officeDocument/2006/relationships" r:id="rId9"/>
            </a:graphicData>
          </a:graphic>
        </p:graphicFrame>
      </p:grpSp>
      <p:graphicFrame>
        <p:nvGraphicFramePr>
          <p:cNvPr id="81" name="图表 80"/>
          <p:cNvGraphicFramePr/>
          <p:nvPr>
            <p:extLst>
              <p:ext uri="{D42A27DB-BD31-4B8C-83A1-F6EECF244321}">
                <p14:modId xmlns:p14="http://schemas.microsoft.com/office/powerpoint/2010/main" xmlns="" val="1017583209"/>
              </p:ext>
            </p:extLst>
          </p:nvPr>
        </p:nvGraphicFramePr>
        <p:xfrm>
          <a:off x="6438912" y="2438392"/>
          <a:ext cx="2500330" cy="169519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83" name="图表 82"/>
          <p:cNvGraphicFramePr/>
          <p:nvPr>
            <p:extLst>
              <p:ext uri="{D42A27DB-BD31-4B8C-83A1-F6EECF244321}">
                <p14:modId xmlns:p14="http://schemas.microsoft.com/office/powerpoint/2010/main" xmlns="" val="1026973691"/>
              </p:ext>
            </p:extLst>
          </p:nvPr>
        </p:nvGraphicFramePr>
        <p:xfrm>
          <a:off x="3152764" y="3509962"/>
          <a:ext cx="2533578" cy="1689054"/>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84" name="图表 83"/>
          <p:cNvGraphicFramePr/>
          <p:nvPr>
            <p:extLst>
              <p:ext uri="{D42A27DB-BD31-4B8C-83A1-F6EECF244321}">
                <p14:modId xmlns:p14="http://schemas.microsoft.com/office/powerpoint/2010/main" xmlns="" val="120066005"/>
              </p:ext>
            </p:extLst>
          </p:nvPr>
        </p:nvGraphicFramePr>
        <p:xfrm>
          <a:off x="5295904" y="3081334"/>
          <a:ext cx="2533578" cy="241289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85" name="图表 84"/>
          <p:cNvGraphicFramePr/>
          <p:nvPr>
            <p:extLst>
              <p:ext uri="{D42A27DB-BD31-4B8C-83A1-F6EECF244321}">
                <p14:modId xmlns:p14="http://schemas.microsoft.com/office/powerpoint/2010/main" xmlns="" val="26667138"/>
              </p:ext>
            </p:extLst>
          </p:nvPr>
        </p:nvGraphicFramePr>
        <p:xfrm>
          <a:off x="4295772" y="2509830"/>
          <a:ext cx="1857388" cy="1357322"/>
        </p:xfrm>
        <a:graphic>
          <a:graphicData uri="http://schemas.openxmlformats.org/drawingml/2006/chart">
            <c:chart xmlns:c="http://schemas.openxmlformats.org/drawingml/2006/chart" xmlns:r="http://schemas.openxmlformats.org/officeDocument/2006/relationships" r:id="rId13"/>
          </a:graphicData>
        </a:graphic>
      </p:graphicFrame>
      <p:sp>
        <p:nvSpPr>
          <p:cNvPr id="87" name="椭圆 86"/>
          <p:cNvSpPr/>
          <p:nvPr/>
        </p:nvSpPr>
        <p:spPr>
          <a:xfrm>
            <a:off x="2009756" y="2366954"/>
            <a:ext cx="1928826" cy="1857388"/>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TextBox 88"/>
          <p:cNvSpPr txBox="1"/>
          <p:nvPr/>
        </p:nvSpPr>
        <p:spPr>
          <a:xfrm>
            <a:off x="1081062" y="4724408"/>
            <a:ext cx="800219" cy="276999"/>
          </a:xfrm>
          <a:prstGeom prst="rect">
            <a:avLst/>
          </a:prstGeom>
          <a:noFill/>
        </p:spPr>
        <p:txBody>
          <a:bodyPr wrap="none" rtlCol="0">
            <a:spAutoFit/>
          </a:bodyPr>
          <a:lstStyle/>
          <a:p>
            <a:r>
              <a:rPr lang="zh-CN" altLang="en-US" sz="1200" dirty="0" smtClean="0"/>
              <a:t>满怀期待</a:t>
            </a:r>
            <a:endParaRPr lang="zh-CN" altLang="en-US" sz="1200" dirty="0"/>
          </a:p>
        </p:txBody>
      </p:sp>
      <p:sp>
        <p:nvSpPr>
          <p:cNvPr id="91" name="TextBox 90"/>
          <p:cNvSpPr txBox="1"/>
          <p:nvPr/>
        </p:nvSpPr>
        <p:spPr>
          <a:xfrm>
            <a:off x="2509822" y="4295780"/>
            <a:ext cx="800219" cy="276999"/>
          </a:xfrm>
          <a:prstGeom prst="rect">
            <a:avLst/>
          </a:prstGeom>
          <a:noFill/>
        </p:spPr>
        <p:txBody>
          <a:bodyPr wrap="none" rtlCol="0">
            <a:spAutoFit/>
          </a:bodyPr>
          <a:lstStyle/>
          <a:p>
            <a:r>
              <a:rPr lang="zh-CN" altLang="en-US" sz="1200" dirty="0" smtClean="0"/>
              <a:t>未雨绸缪</a:t>
            </a:r>
            <a:endParaRPr lang="zh-CN" altLang="en-US" sz="1200" dirty="0"/>
          </a:p>
        </p:txBody>
      </p:sp>
      <p:sp>
        <p:nvSpPr>
          <p:cNvPr id="92" name="TextBox 91"/>
          <p:cNvSpPr txBox="1"/>
          <p:nvPr/>
        </p:nvSpPr>
        <p:spPr>
          <a:xfrm>
            <a:off x="3795706" y="5081598"/>
            <a:ext cx="800219" cy="276999"/>
          </a:xfrm>
          <a:prstGeom prst="rect">
            <a:avLst/>
          </a:prstGeom>
          <a:noFill/>
        </p:spPr>
        <p:txBody>
          <a:bodyPr wrap="none" rtlCol="0">
            <a:spAutoFit/>
          </a:bodyPr>
          <a:lstStyle/>
          <a:p>
            <a:r>
              <a:rPr lang="zh-CN" altLang="en-US" sz="1200" dirty="0" smtClean="0"/>
              <a:t>积极进取</a:t>
            </a:r>
            <a:endParaRPr lang="zh-CN" altLang="en-US" sz="1200" dirty="0"/>
          </a:p>
        </p:txBody>
      </p:sp>
      <p:sp>
        <p:nvSpPr>
          <p:cNvPr id="93" name="TextBox 92"/>
          <p:cNvSpPr txBox="1"/>
          <p:nvPr/>
        </p:nvSpPr>
        <p:spPr>
          <a:xfrm>
            <a:off x="4938714" y="3938590"/>
            <a:ext cx="800219" cy="276999"/>
          </a:xfrm>
          <a:prstGeom prst="rect">
            <a:avLst/>
          </a:prstGeom>
          <a:noFill/>
        </p:spPr>
        <p:txBody>
          <a:bodyPr wrap="none" rtlCol="0">
            <a:spAutoFit/>
          </a:bodyPr>
          <a:lstStyle/>
          <a:p>
            <a:r>
              <a:rPr lang="zh-CN" altLang="en-US" sz="1200" dirty="0" smtClean="0"/>
              <a:t>竭尽所能</a:t>
            </a:r>
            <a:endParaRPr lang="zh-CN" altLang="en-US" sz="1200" dirty="0"/>
          </a:p>
        </p:txBody>
      </p:sp>
      <p:sp>
        <p:nvSpPr>
          <p:cNvPr id="95" name="TextBox 94"/>
          <p:cNvSpPr txBox="1"/>
          <p:nvPr/>
        </p:nvSpPr>
        <p:spPr>
          <a:xfrm>
            <a:off x="6081722" y="5153036"/>
            <a:ext cx="800219" cy="276999"/>
          </a:xfrm>
          <a:prstGeom prst="rect">
            <a:avLst/>
          </a:prstGeom>
          <a:noFill/>
        </p:spPr>
        <p:txBody>
          <a:bodyPr wrap="none" rtlCol="0">
            <a:spAutoFit/>
          </a:bodyPr>
          <a:lstStyle/>
          <a:p>
            <a:r>
              <a:rPr lang="zh-CN" altLang="en-US" sz="1200" dirty="0" smtClean="0"/>
              <a:t>永不放弃</a:t>
            </a:r>
            <a:endParaRPr lang="zh-CN" altLang="en-US" sz="1200" dirty="0"/>
          </a:p>
        </p:txBody>
      </p:sp>
      <p:sp>
        <p:nvSpPr>
          <p:cNvPr id="102" name="TextBox 101"/>
          <p:cNvSpPr txBox="1"/>
          <p:nvPr/>
        </p:nvSpPr>
        <p:spPr>
          <a:xfrm>
            <a:off x="7296168" y="4081466"/>
            <a:ext cx="800219" cy="276999"/>
          </a:xfrm>
          <a:prstGeom prst="rect">
            <a:avLst/>
          </a:prstGeom>
          <a:noFill/>
        </p:spPr>
        <p:txBody>
          <a:bodyPr wrap="none" rtlCol="0">
            <a:spAutoFit/>
          </a:bodyPr>
          <a:lstStyle/>
          <a:p>
            <a:r>
              <a:rPr lang="zh-CN" altLang="en-US" sz="1200" dirty="0" smtClean="0"/>
              <a:t>学习总结</a:t>
            </a:r>
            <a:endParaRPr lang="zh-CN" altLang="en-US" sz="1200" dirty="0"/>
          </a:p>
        </p:txBody>
      </p:sp>
      <p:sp>
        <p:nvSpPr>
          <p:cNvPr id="104" name="TextBox 103"/>
          <p:cNvSpPr txBox="1"/>
          <p:nvPr/>
        </p:nvSpPr>
        <p:spPr>
          <a:xfrm>
            <a:off x="6867540" y="5512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07" name="TextBox 106"/>
          <p:cNvSpPr txBox="1"/>
          <p:nvPr/>
        </p:nvSpPr>
        <p:spPr>
          <a:xfrm>
            <a:off x="179512" y="1412776"/>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蚂蚁团队精神</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sp>
        <p:nvSpPr>
          <p:cNvPr id="27" name="TextBox 26"/>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2000232" y="2095243"/>
            <a:ext cx="6858048" cy="3785652"/>
          </a:xfrm>
          <a:prstGeom prst="rect">
            <a:avLst/>
          </a:prstGeom>
          <a:noFill/>
        </p:spPr>
        <p:txBody>
          <a:bodyPr wrap="square" rtlCol="0">
            <a:spAutoFit/>
          </a:bodyPr>
          <a:lstStyle/>
          <a:p>
            <a:pPr>
              <a:lnSpc>
                <a:spcPct val="200000"/>
              </a:lnSpc>
            </a:pPr>
            <a:r>
              <a:rPr lang="zh-CN" altLang="en-US" sz="3000" dirty="0" smtClean="0">
                <a:solidFill>
                  <a:schemeClr val="tx2"/>
                </a:solidFill>
              </a:rPr>
              <a:t>以机制稳定匠才</a:t>
            </a:r>
            <a:r>
              <a:rPr lang="en-US" altLang="zh-CN" sz="2000" dirty="0" smtClean="0"/>
              <a:t>—</a:t>
            </a:r>
            <a:r>
              <a:rPr lang="zh-CN" altLang="en-US" sz="2000" dirty="0" smtClean="0"/>
              <a:t>稳定是基础</a:t>
            </a:r>
            <a:endParaRPr lang="en-US" altLang="zh-CN" sz="2000" dirty="0" smtClean="0"/>
          </a:p>
          <a:p>
            <a:pPr>
              <a:lnSpc>
                <a:spcPct val="200000"/>
              </a:lnSpc>
            </a:pPr>
            <a:r>
              <a:rPr lang="zh-CN" altLang="en-US" sz="3000" dirty="0" smtClean="0">
                <a:solidFill>
                  <a:srgbClr val="FFC000"/>
                </a:solidFill>
              </a:rPr>
              <a:t>以关怀团结英才</a:t>
            </a:r>
            <a:r>
              <a:rPr lang="en-US" altLang="zh-CN" sz="2000" dirty="0" smtClean="0"/>
              <a:t>—</a:t>
            </a:r>
            <a:r>
              <a:rPr lang="zh-CN" altLang="en-US" sz="2000" dirty="0" smtClean="0"/>
              <a:t>团结是动力</a:t>
            </a:r>
            <a:endParaRPr lang="en-US" altLang="zh-CN" sz="2000" dirty="0" smtClean="0"/>
          </a:p>
          <a:p>
            <a:pPr>
              <a:lnSpc>
                <a:spcPct val="200000"/>
              </a:lnSpc>
            </a:pPr>
            <a:r>
              <a:rPr lang="zh-CN" altLang="en-US" sz="3000" dirty="0" smtClean="0">
                <a:solidFill>
                  <a:srgbClr val="92D050"/>
                </a:solidFill>
              </a:rPr>
              <a:t>以创新吸引人才</a:t>
            </a:r>
            <a:r>
              <a:rPr lang="en-US" altLang="zh-CN" sz="2000" dirty="0" smtClean="0"/>
              <a:t>—</a:t>
            </a:r>
            <a:r>
              <a:rPr lang="zh-CN" altLang="en-US" sz="2000" dirty="0" smtClean="0"/>
              <a:t>创新是灵魂</a:t>
            </a:r>
            <a:endParaRPr lang="en-US" altLang="zh-CN" sz="2000" dirty="0" smtClean="0"/>
          </a:p>
          <a:p>
            <a:pPr>
              <a:lnSpc>
                <a:spcPct val="200000"/>
              </a:lnSpc>
            </a:pPr>
            <a:r>
              <a:rPr lang="zh-CN" altLang="en-US" sz="3000" dirty="0" smtClean="0">
                <a:solidFill>
                  <a:schemeClr val="accent6">
                    <a:lumMod val="75000"/>
                  </a:schemeClr>
                </a:solidFill>
              </a:rPr>
              <a:t>以事业凝聚雄才</a:t>
            </a:r>
            <a:r>
              <a:rPr lang="en-US" altLang="zh-CN" sz="2000" dirty="0" smtClean="0"/>
              <a:t>—</a:t>
            </a:r>
            <a:r>
              <a:rPr lang="zh-CN" altLang="en-US" sz="2000" dirty="0" smtClean="0"/>
              <a:t>事业是未来</a:t>
            </a:r>
          </a:p>
        </p:txBody>
      </p:sp>
      <p:sp>
        <p:nvSpPr>
          <p:cNvPr id="9" name="TextBox 8"/>
          <p:cNvSpPr txBox="1"/>
          <p:nvPr/>
        </p:nvSpPr>
        <p:spPr>
          <a:xfrm>
            <a:off x="179512"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人才策略</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4500570"/>
            <a:ext cx="8229600" cy="1857388"/>
          </a:xfrm>
        </p:spPr>
        <p:txBody>
          <a:bodyPr>
            <a:normAutofit/>
          </a:bodyPr>
          <a:lstStyle/>
          <a:p>
            <a:pPr>
              <a:buNone/>
            </a:pPr>
            <a:endParaRPr lang="en-US" altLang="zh-CN" sz="2400" dirty="0" smtClean="0">
              <a:latin typeface="+mj-ea"/>
              <a:ea typeface="+mj-ea"/>
            </a:endParaRPr>
          </a:p>
          <a:p>
            <a:pPr>
              <a:buNone/>
            </a:pPr>
            <a:r>
              <a:rPr lang="en-US" altLang="zh-CN" sz="2400" dirty="0" smtClean="0">
                <a:latin typeface="+mj-ea"/>
                <a:ea typeface="+mj-ea"/>
              </a:rPr>
              <a:t>	</a:t>
            </a:r>
            <a:r>
              <a:rPr lang="zh-CN" altLang="en-US" sz="1400" dirty="0" smtClean="0">
                <a:latin typeface="+mj-ea"/>
                <a:ea typeface="+mj-ea"/>
              </a:rPr>
              <a:t>多年来，航菱专注于管理企业，把自身做大做强的同时，也以身作则，怀着感恩的心回报社会</a:t>
            </a:r>
            <a:endParaRPr lang="en-US" altLang="zh-CN" sz="1400" dirty="0" smtClean="0">
              <a:latin typeface="+mj-ea"/>
              <a:ea typeface="+mj-ea"/>
            </a:endParaRPr>
          </a:p>
          <a:p>
            <a:pPr>
              <a:buNone/>
            </a:pPr>
            <a:r>
              <a:rPr lang="en-US" altLang="zh-CN" sz="1400" dirty="0" smtClean="0">
                <a:latin typeface="+mj-ea"/>
                <a:ea typeface="+mj-ea"/>
              </a:rPr>
              <a:t>	</a:t>
            </a:r>
          </a:p>
          <a:p>
            <a:pPr>
              <a:buNone/>
            </a:pPr>
            <a:r>
              <a:rPr lang="en-US" altLang="zh-CN" sz="1400" dirty="0" smtClean="0">
                <a:latin typeface="+mj-ea"/>
                <a:ea typeface="+mj-ea"/>
              </a:rPr>
              <a:t>	</a:t>
            </a:r>
            <a:r>
              <a:rPr lang="zh-CN" altLang="en-US" sz="1400" dirty="0" smtClean="0">
                <a:latin typeface="+mj-ea"/>
                <a:ea typeface="+mj-ea"/>
              </a:rPr>
              <a:t>未来，航菱将继续投入更大力量，参与更多社会慈善活动、自觉保护环境并积极投资社区福利，做到经济和精神层面的双丰收</a:t>
            </a:r>
            <a:endParaRPr lang="zh-CN" altLang="en-US" sz="1400" dirty="0">
              <a:latin typeface="+mj-ea"/>
              <a:ea typeface="+mj-ea"/>
            </a:endParaRPr>
          </a:p>
        </p:txBody>
      </p:sp>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sp>
        <p:nvSpPr>
          <p:cNvPr id="8" name="TextBox 7"/>
          <p:cNvSpPr txBox="1"/>
          <p:nvPr/>
        </p:nvSpPr>
        <p:spPr>
          <a:xfrm>
            <a:off x="2771800" y="1124744"/>
            <a:ext cx="4143404" cy="584775"/>
          </a:xfrm>
          <a:prstGeom prst="rect">
            <a:avLst/>
          </a:prstGeom>
          <a:noFill/>
        </p:spPr>
        <p:txBody>
          <a:bodyPr wrap="square" rtlCol="0">
            <a:spAutoFit/>
          </a:bodyPr>
          <a:lstStyle/>
          <a:p>
            <a:r>
              <a:rPr lang="en-US" altLang="zh-CN" sz="3200" b="1" dirty="0" smtClean="0">
                <a:solidFill>
                  <a:schemeClr val="tx1">
                    <a:lumMod val="50000"/>
                    <a:lumOff val="50000"/>
                  </a:schemeClr>
                </a:solidFill>
              </a:rPr>
              <a:t>Society Responsibility</a:t>
            </a:r>
            <a:endParaRPr lang="zh-CN" altLang="en-US" sz="3200" b="1" dirty="0">
              <a:solidFill>
                <a:schemeClr val="tx1">
                  <a:lumMod val="50000"/>
                  <a:lumOff val="50000"/>
                </a:schemeClr>
              </a:solidFill>
            </a:endParaRPr>
          </a:p>
        </p:txBody>
      </p:sp>
      <p:graphicFrame>
        <p:nvGraphicFramePr>
          <p:cNvPr id="9" name="图示 8"/>
          <p:cNvGraphicFramePr/>
          <p:nvPr/>
        </p:nvGraphicFramePr>
        <p:xfrm>
          <a:off x="2285984" y="1928802"/>
          <a:ext cx="4500594" cy="285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2" name="TextBox 11"/>
          <p:cNvSpPr txBox="1"/>
          <p:nvPr/>
        </p:nvSpPr>
        <p:spPr>
          <a:xfrm>
            <a:off x="179512"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社会责任</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7158" y="2214554"/>
            <a:ext cx="8229600" cy="2286016"/>
          </a:xfrm>
        </p:spPr>
        <p:txBody>
          <a:bodyPr>
            <a:normAutofit/>
          </a:bodyPr>
          <a:lstStyle/>
          <a:p>
            <a:pPr>
              <a:buNone/>
            </a:pPr>
            <a:r>
              <a:rPr lang="en-US" altLang="zh-CN" sz="2800" b="0" dirty="0" smtClean="0">
                <a:latin typeface="幼圆" pitchFamily="49" charset="-122"/>
                <a:ea typeface="幼圆" pitchFamily="49" charset="-122"/>
              </a:rPr>
              <a:t>	</a:t>
            </a:r>
            <a:r>
              <a:rPr lang="zh-CN" altLang="en-US" sz="2800" b="1" dirty="0" smtClean="0">
                <a:latin typeface="幼圆" pitchFamily="49" charset="-122"/>
                <a:ea typeface="幼圆" pitchFamily="49" charset="-122"/>
              </a:rPr>
              <a:t>立足奉贤，以电梯、空调产业为基础，以军品配套为重点，以自主创新研发为升华，力争产业布局全球，实现强国、强军、强民、强企的伟大愿景。</a:t>
            </a:r>
          </a:p>
          <a:p>
            <a:endParaRPr lang="zh-CN" altLang="en-US" sz="2800" dirty="0"/>
          </a:p>
        </p:txBody>
      </p:sp>
      <p:sp>
        <p:nvSpPr>
          <p:cNvPr id="6" name="页脚占位符 5"/>
          <p:cNvSpPr>
            <a:spLocks noGrp="1"/>
          </p:cNvSpPr>
          <p:nvPr>
            <p:ph type="ftr" sz="quarter" idx="11"/>
          </p:nvPr>
        </p:nvSpPr>
        <p:spPr/>
        <p:txBody>
          <a:bodyPr/>
          <a:lstStyle/>
          <a:p>
            <a:r>
              <a:rPr lang="en-US" altLang="zh-CN" smtClean="0"/>
              <a:t>Copyright HANGLING AERO</a:t>
            </a:r>
            <a:endParaRPr lang="zh-CN" altLang="en-US"/>
          </a:p>
        </p:txBody>
      </p:sp>
      <p:pic>
        <p:nvPicPr>
          <p:cNvPr id="9" name="图片 8"/>
          <p:cNvPicPr>
            <a:picLocks noChangeAspect="1"/>
          </p:cNvPicPr>
          <p:nvPr/>
        </p:nvPicPr>
        <p:blipFill>
          <a:blip r:embed="rId2" cstate="screen">
            <a:extLst>
              <a:ext uri="{BEBA8EAE-BF5A-486C-A8C5-ECC9F3942E4B}">
                <a14:imgProps xmlns:a14="http://schemas.microsoft.com/office/drawing/2010/main" xmlns="">
                  <a14:imgLayer r:embed="">
                    <a14:imgEffect>
                      <a14:saturation sat="0"/>
                    </a14:imgEffect>
                  </a14:imgLayer>
                </a14:imgProps>
              </a:ext>
              <a:ext uri="{28A0092B-C50C-407E-A947-70E740481C1C}">
                <a14:useLocalDpi xmlns:a14="http://schemas.microsoft.com/office/drawing/2010/main" xmlns=""/>
              </a:ext>
            </a:extLst>
          </a:blip>
          <a:stretch>
            <a:fillRect/>
          </a:stretch>
        </p:blipFill>
        <p:spPr>
          <a:xfrm>
            <a:off x="1087686" y="3857628"/>
            <a:ext cx="6984776" cy="2263104"/>
          </a:xfrm>
          <a:prstGeom prst="rect">
            <a:avLst/>
          </a:prstGeom>
        </p:spPr>
      </p:pic>
      <p:sp>
        <p:nvSpPr>
          <p:cNvPr id="8" name="TextBox 7"/>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10" name="TextBox 9"/>
          <p:cNvSpPr txBox="1"/>
          <p:nvPr/>
        </p:nvSpPr>
        <p:spPr>
          <a:xfrm>
            <a:off x="179512" y="548680"/>
            <a:ext cx="3816424" cy="523220"/>
          </a:xfrm>
          <a:prstGeom prst="rect">
            <a:avLst/>
          </a:prstGeom>
          <a:noFill/>
        </p:spPr>
        <p:txBody>
          <a:bodyPr wrap="square" rtlCol="0">
            <a:spAutoFit/>
          </a:bodyPr>
          <a:lstStyle/>
          <a:p>
            <a:r>
              <a:rPr lang="zh-CN" altLang="en-US" sz="2800" b="1" dirty="0" smtClean="0">
                <a:solidFill>
                  <a:schemeClr val="accent1">
                    <a:lumMod val="75000"/>
                  </a:schemeClr>
                </a:solidFill>
              </a:rPr>
              <a:t>企业愿景</a:t>
            </a:r>
            <a:endParaRPr lang="zh-CN" altLang="en-US"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59632" y="3140968"/>
            <a:ext cx="5472122" cy="1143000"/>
          </a:xfrm>
        </p:spPr>
        <p:txBody>
          <a:bodyPr/>
          <a:lstStyle/>
          <a:p>
            <a:pPr algn="l"/>
            <a:r>
              <a:rPr lang="en-US" altLang="zh-CN" dirty="0" smtClean="0">
                <a:solidFill>
                  <a:srgbClr val="FF0000"/>
                </a:solidFill>
              </a:rPr>
              <a:t>Thank You</a:t>
            </a:r>
            <a:endParaRPr lang="zh-CN" altLang="en-US" dirty="0">
              <a:solidFill>
                <a:srgbClr val="FF0000"/>
              </a:solidFill>
            </a:endParaRPr>
          </a:p>
        </p:txBody>
      </p:sp>
      <p:sp>
        <p:nvSpPr>
          <p:cNvPr id="4" name="页脚占位符 3"/>
          <p:cNvSpPr>
            <a:spLocks noGrp="1"/>
          </p:cNvSpPr>
          <p:nvPr>
            <p:ph type="ftr" sz="quarter" idx="11"/>
          </p:nvPr>
        </p:nvSpPr>
        <p:spPr/>
        <p:txBody>
          <a:bodyPr/>
          <a:lstStyle/>
          <a:p>
            <a:r>
              <a:rPr lang="en-US" altLang="zh-CN" smtClean="0"/>
              <a:t>Copyright HANGLING AERO</a:t>
            </a:r>
            <a:endParaRPr lang="zh-CN" altLang="en-US"/>
          </a:p>
        </p:txBody>
      </p:sp>
      <p:sp>
        <p:nvSpPr>
          <p:cNvPr id="5" name="Text Box 15"/>
          <p:cNvSpPr txBox="1">
            <a:spLocks noChangeArrowheads="1"/>
          </p:cNvSpPr>
          <p:nvPr/>
        </p:nvSpPr>
        <p:spPr bwMode="white">
          <a:xfrm>
            <a:off x="1259632" y="4149080"/>
            <a:ext cx="5429288" cy="2000548"/>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120650" indent="-1206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zh-CN" b="1" cap="all" dirty="0" smtClean="0">
              <a:latin typeface="+mj-ea"/>
              <a:ea typeface="+mj-ea"/>
              <a:cs typeface="Arial" pitchFamily="34" charset="0"/>
            </a:endParaRPr>
          </a:p>
          <a:p>
            <a:pPr>
              <a:defRPr/>
            </a:pPr>
            <a:endParaRPr lang="en-US" altLang="zh-CN" b="1" cap="all" dirty="0" smtClean="0">
              <a:latin typeface="+mj-ea"/>
              <a:ea typeface="+mj-ea"/>
              <a:cs typeface="Arial" pitchFamily="34" charset="0"/>
            </a:endParaRPr>
          </a:p>
          <a:p>
            <a:pPr>
              <a:defRPr/>
            </a:pPr>
            <a:r>
              <a:rPr lang="zh-CN" altLang="en-US" sz="1400" b="1" cap="all" dirty="0" smtClean="0">
                <a:latin typeface="+mj-ea"/>
                <a:ea typeface="+mj-ea"/>
                <a:cs typeface="Arial" pitchFamily="34" charset="0"/>
              </a:rPr>
              <a:t>上海园菱机械实业有限公司</a:t>
            </a:r>
            <a:endParaRPr lang="en-US" altLang="zh-CN" sz="1400" b="1" cap="all" dirty="0" smtClean="0">
              <a:latin typeface="+mj-ea"/>
              <a:ea typeface="+mj-ea"/>
              <a:cs typeface="Arial" pitchFamily="34" charset="0"/>
            </a:endParaRPr>
          </a:p>
          <a:p>
            <a:pPr>
              <a:defRPr/>
            </a:pPr>
            <a:r>
              <a:rPr lang="zh-CN" altLang="en-US" sz="1400" b="1" cap="all" dirty="0" smtClean="0">
                <a:latin typeface="+mj-ea"/>
                <a:ea typeface="+mj-ea"/>
                <a:cs typeface="Arial" pitchFamily="34" charset="0"/>
              </a:rPr>
              <a:t>上海航菱航空科技发展有限公司</a:t>
            </a:r>
            <a:endParaRPr lang="en-US" altLang="zh-CN" sz="1400" b="1" cap="all" dirty="0" smtClean="0">
              <a:latin typeface="+mj-ea"/>
              <a:ea typeface="+mj-ea"/>
              <a:cs typeface="Arial" pitchFamily="34" charset="0"/>
            </a:endParaRPr>
          </a:p>
          <a:p>
            <a:pPr>
              <a:defRPr/>
            </a:pPr>
            <a:r>
              <a:rPr lang="en-US" altLang="zh-CN" sz="1200" dirty="0" smtClean="0">
                <a:solidFill>
                  <a:schemeClr val="tx1">
                    <a:lumMod val="50000"/>
                    <a:lumOff val="50000"/>
                  </a:schemeClr>
                </a:solidFill>
                <a:latin typeface="+mj-ea"/>
                <a:ea typeface="+mj-ea"/>
                <a:cs typeface="楷体_GB2312"/>
              </a:rPr>
              <a:t>Shanghai </a:t>
            </a:r>
            <a:r>
              <a:rPr lang="en-US" altLang="zh-CN" sz="1200" dirty="0" err="1" smtClean="0">
                <a:solidFill>
                  <a:schemeClr val="tx1">
                    <a:lumMod val="50000"/>
                    <a:lumOff val="50000"/>
                  </a:schemeClr>
                </a:solidFill>
                <a:latin typeface="+mj-ea"/>
                <a:ea typeface="+mj-ea"/>
                <a:cs typeface="楷体_GB2312"/>
              </a:rPr>
              <a:t>Hangling</a:t>
            </a:r>
            <a:r>
              <a:rPr lang="en-US" altLang="zh-CN" sz="1200" dirty="0" smtClean="0">
                <a:solidFill>
                  <a:schemeClr val="tx1">
                    <a:lumMod val="50000"/>
                    <a:lumOff val="50000"/>
                  </a:schemeClr>
                </a:solidFill>
                <a:latin typeface="+mj-ea"/>
                <a:ea typeface="+mj-ea"/>
                <a:cs typeface="楷体_GB2312"/>
              </a:rPr>
              <a:t> Aero Science And Technology Development Co., LTD</a:t>
            </a:r>
            <a:endParaRPr lang="zh-CN" altLang="en-US" sz="1200" dirty="0">
              <a:solidFill>
                <a:schemeClr val="tx1">
                  <a:lumMod val="50000"/>
                  <a:lumOff val="50000"/>
                </a:schemeClr>
              </a:solidFill>
              <a:latin typeface="+mj-ea"/>
              <a:ea typeface="+mj-ea"/>
              <a:cs typeface="楷体_GB2312"/>
            </a:endParaRPr>
          </a:p>
          <a:p>
            <a:pPr>
              <a:defRPr/>
            </a:pPr>
            <a:endParaRPr lang="en-US" altLang="zh-CN" sz="1200" dirty="0">
              <a:solidFill>
                <a:schemeClr val="tx1">
                  <a:lumMod val="50000"/>
                  <a:lumOff val="50000"/>
                </a:schemeClr>
              </a:solidFill>
              <a:latin typeface="+mj-ea"/>
              <a:ea typeface="+mj-ea"/>
              <a:cs typeface="楷体_GB2312"/>
            </a:endParaRPr>
          </a:p>
          <a:p>
            <a:pPr>
              <a:defRPr/>
            </a:pPr>
            <a:r>
              <a:rPr lang="zh-CN" altLang="en-US" sz="1200" dirty="0">
                <a:solidFill>
                  <a:schemeClr val="tx1">
                    <a:lumMod val="50000"/>
                    <a:lumOff val="50000"/>
                  </a:schemeClr>
                </a:solidFill>
                <a:latin typeface="+mj-ea"/>
                <a:ea typeface="+mj-ea"/>
                <a:cs typeface="楷体_GB2312"/>
              </a:rPr>
              <a:t>地址</a:t>
            </a:r>
            <a:r>
              <a:rPr lang="zh-CN" altLang="en-US" sz="1200" dirty="0" smtClean="0">
                <a:solidFill>
                  <a:schemeClr val="tx1">
                    <a:lumMod val="50000"/>
                    <a:lumOff val="50000"/>
                  </a:schemeClr>
                </a:solidFill>
                <a:latin typeface="+mj-ea"/>
                <a:ea typeface="+mj-ea"/>
                <a:cs typeface="楷体_GB2312"/>
              </a:rPr>
              <a:t>：上海市奉贤区奉城（市级）工业开发区奉耀路</a:t>
            </a:r>
            <a:r>
              <a:rPr lang="en-US" altLang="zh-CN" sz="1200" dirty="0" smtClean="0">
                <a:solidFill>
                  <a:schemeClr val="tx1">
                    <a:lumMod val="50000"/>
                    <a:lumOff val="50000"/>
                  </a:schemeClr>
                </a:solidFill>
                <a:latin typeface="+mj-ea"/>
                <a:ea typeface="+mj-ea"/>
                <a:cs typeface="楷体_GB2312"/>
              </a:rPr>
              <a:t>1188</a:t>
            </a:r>
            <a:r>
              <a:rPr lang="zh-CN" altLang="en-US" sz="1200" dirty="0" smtClean="0">
                <a:solidFill>
                  <a:schemeClr val="tx1">
                    <a:lumMod val="50000"/>
                    <a:lumOff val="50000"/>
                  </a:schemeClr>
                </a:solidFill>
                <a:latin typeface="+mj-ea"/>
                <a:ea typeface="+mj-ea"/>
                <a:cs typeface="楷体_GB2312"/>
              </a:rPr>
              <a:t>号</a:t>
            </a:r>
            <a:endParaRPr lang="en-US" altLang="zh-CN" sz="1200" dirty="0" smtClean="0">
              <a:solidFill>
                <a:schemeClr val="tx1">
                  <a:lumMod val="50000"/>
                  <a:lumOff val="50000"/>
                </a:schemeClr>
              </a:solidFill>
              <a:latin typeface="+mj-ea"/>
              <a:ea typeface="+mj-ea"/>
              <a:cs typeface="楷体_GB2312"/>
            </a:endParaRPr>
          </a:p>
          <a:p>
            <a:pPr>
              <a:defRPr/>
            </a:pPr>
            <a:r>
              <a:rPr lang="zh-CN" altLang="en-US" sz="1200" dirty="0" smtClean="0">
                <a:solidFill>
                  <a:schemeClr val="tx1">
                    <a:lumMod val="50000"/>
                    <a:lumOff val="50000"/>
                  </a:schemeClr>
                </a:solidFill>
                <a:latin typeface="+mj-ea"/>
                <a:ea typeface="+mj-ea"/>
                <a:cs typeface="楷体_GB2312"/>
              </a:rPr>
              <a:t>电话：</a:t>
            </a:r>
            <a:r>
              <a:rPr lang="en-US" altLang="zh-CN" sz="1200" dirty="0" smtClean="0">
                <a:solidFill>
                  <a:schemeClr val="tx1">
                    <a:lumMod val="50000"/>
                    <a:lumOff val="50000"/>
                  </a:schemeClr>
                </a:solidFill>
                <a:latin typeface="+mj-ea"/>
                <a:ea typeface="+mj-ea"/>
                <a:cs typeface="楷体_GB2312"/>
              </a:rPr>
              <a:t>021-6097 8888	</a:t>
            </a:r>
            <a:r>
              <a:rPr lang="en-US" altLang="zh-CN" sz="1200" dirty="0" smtClean="0">
                <a:solidFill>
                  <a:schemeClr val="tx1">
                    <a:lumMod val="50000"/>
                    <a:lumOff val="50000"/>
                  </a:schemeClr>
                </a:solidFill>
                <a:latin typeface="+mj-ea"/>
                <a:cs typeface="楷体_GB2312"/>
              </a:rPr>
              <a:t> 021-6099 8899</a:t>
            </a:r>
            <a:endParaRPr lang="en-US" altLang="zh-CN" sz="1200" dirty="0">
              <a:solidFill>
                <a:schemeClr val="tx1">
                  <a:lumMod val="50000"/>
                  <a:lumOff val="50000"/>
                </a:schemeClr>
              </a:solidFill>
              <a:latin typeface="+mj-ea"/>
              <a:ea typeface="+mj-ea"/>
              <a:cs typeface="楷体_GB2312"/>
            </a:endParaRPr>
          </a:p>
          <a:p>
            <a:pPr>
              <a:defRPr/>
            </a:pPr>
            <a:r>
              <a:rPr lang="zh-CN" altLang="en-US" sz="1200" dirty="0">
                <a:solidFill>
                  <a:schemeClr val="tx1">
                    <a:lumMod val="50000"/>
                    <a:lumOff val="50000"/>
                  </a:schemeClr>
                </a:solidFill>
                <a:latin typeface="+mj-ea"/>
                <a:ea typeface="+mj-ea"/>
                <a:cs typeface="楷体_GB2312"/>
              </a:rPr>
              <a:t>传真：</a:t>
            </a:r>
            <a:r>
              <a:rPr lang="en-US" altLang="zh-CN" sz="1200" dirty="0" smtClean="0">
                <a:solidFill>
                  <a:schemeClr val="tx1">
                    <a:lumMod val="50000"/>
                    <a:lumOff val="50000"/>
                  </a:schemeClr>
                </a:solidFill>
                <a:latin typeface="+mj-ea"/>
                <a:ea typeface="+mj-ea"/>
                <a:cs typeface="楷体_GB2312"/>
              </a:rPr>
              <a:t>021-6097 8877	</a:t>
            </a:r>
            <a:endParaRPr lang="en-US" altLang="zh-CN" sz="1200" dirty="0">
              <a:solidFill>
                <a:schemeClr val="tx1">
                  <a:lumMod val="50000"/>
                  <a:lumOff val="50000"/>
                </a:schemeClr>
              </a:solidFill>
              <a:latin typeface="+mj-ea"/>
              <a:ea typeface="+mj-ea"/>
              <a:cs typeface="楷体_GB2312"/>
            </a:endParaRPr>
          </a:p>
        </p:txBody>
      </p:sp>
      <p:sp>
        <p:nvSpPr>
          <p:cNvPr id="6" name="TextBox 5"/>
          <p:cNvSpPr txBox="1"/>
          <p:nvPr/>
        </p:nvSpPr>
        <p:spPr>
          <a:xfrm>
            <a:off x="6715140" y="398814"/>
            <a:ext cx="2037737" cy="815608"/>
          </a:xfrm>
          <a:prstGeom prst="rect">
            <a:avLst/>
          </a:prstGeom>
          <a:noFill/>
        </p:spPr>
        <p:txBody>
          <a:bodyPr wrap="none" rtlCol="0">
            <a:spAutoFit/>
          </a:bodyPr>
          <a:lstStyle/>
          <a:p>
            <a:r>
              <a:rPr lang="zh-CN" altLang="en-US" sz="3600" b="1" dirty="0" smtClean="0">
                <a:latin typeface="幼圆" pitchFamily="49" charset="-122"/>
                <a:ea typeface="幼圆" pitchFamily="49" charset="-122"/>
              </a:rPr>
              <a:t>航菱科技</a:t>
            </a:r>
            <a:endParaRPr lang="en-US" altLang="zh-CN" sz="3600" b="1" dirty="0" smtClean="0">
              <a:latin typeface="幼圆" pitchFamily="49" charset="-122"/>
              <a:ea typeface="幼圆" pitchFamily="49" charset="-122"/>
            </a:endParaRPr>
          </a:p>
          <a:p>
            <a:r>
              <a:rPr lang="en-US" altLang="zh-CN" sz="1150" b="1" dirty="0" smtClean="0">
                <a:latin typeface="Arial Unicode MS" pitchFamily="34" charset="-122"/>
                <a:ea typeface="Arial Unicode MS" pitchFamily="34" charset="-122"/>
                <a:cs typeface="Arial Unicode MS" pitchFamily="34" charset="-122"/>
              </a:rPr>
              <a:t>HANGLING TECHNOLOGY</a:t>
            </a:r>
            <a:endParaRPr lang="zh-CN" altLang="en-US" sz="1150" b="1" dirty="0">
              <a:latin typeface="Arial Unicode MS" pitchFamily="34" charset="-122"/>
              <a:ea typeface="Arial Unicode MS" pitchFamily="34" charset="-122"/>
              <a:cs typeface="Arial Unicode MS" pitchFamily="34" charset="-122"/>
            </a:endParaRPr>
          </a:p>
        </p:txBody>
      </p:sp>
      <p:sp>
        <p:nvSpPr>
          <p:cNvPr id="7" name="矩形 6"/>
          <p:cNvSpPr/>
          <p:nvPr/>
        </p:nvSpPr>
        <p:spPr>
          <a:xfrm>
            <a:off x="711200" y="0"/>
            <a:ext cx="596900" cy="350837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任意多边形 7"/>
          <p:cNvSpPr/>
          <p:nvPr/>
        </p:nvSpPr>
        <p:spPr>
          <a:xfrm>
            <a:off x="711200" y="3508375"/>
            <a:ext cx="596900" cy="65722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1308100" y="3508375"/>
            <a:ext cx="7835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r">
              <a:defRPr/>
            </a:pPr>
            <a:r>
              <a:rPr lang="en-US" altLang="zh-CN" sz="2800">
                <a:solidFill>
                  <a:srgbClr val="CEEAB0"/>
                </a:solidFill>
                <a:latin typeface="幼圆" pitchFamily="49" charset="-122"/>
                <a:ea typeface="幼圆" pitchFamily="49" charset="-122"/>
                <a:cs typeface="Meiryo" pitchFamily="34" charset="-128"/>
              </a:rPr>
              <a:t>Thank you for your attention.</a:t>
            </a:r>
          </a:p>
        </p:txBody>
      </p:sp>
      <p:sp>
        <p:nvSpPr>
          <p:cNvPr id="10" name="矩形 9"/>
          <p:cNvSpPr/>
          <p:nvPr/>
        </p:nvSpPr>
        <p:spPr>
          <a:xfrm>
            <a:off x="0" y="2339975"/>
            <a:ext cx="7788275" cy="1168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5400" spc="200">
                <a:solidFill>
                  <a:srgbClr val="FFFFFF"/>
                </a:solidFill>
                <a:latin typeface="幼圆" panose="02010509060101010101" pitchFamily="49" charset="-122"/>
                <a:ea typeface="幼圆" panose="02010509060101010101" pitchFamily="49" charset="-122"/>
              </a:rPr>
              <a:t>感谢您的关注！</a:t>
            </a:r>
          </a:p>
        </p:txBody>
      </p:sp>
      <p:sp>
        <p:nvSpPr>
          <p:cNvPr id="11" name="矩形 10"/>
          <p:cNvSpPr/>
          <p:nvPr/>
        </p:nvSpPr>
        <p:spPr>
          <a:xfrm>
            <a:off x="7788275" y="4165600"/>
            <a:ext cx="1009650" cy="6778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直角三角形 11"/>
          <p:cNvSpPr/>
          <p:nvPr/>
        </p:nvSpPr>
        <p:spPr>
          <a:xfrm>
            <a:off x="7788275" y="2339975"/>
            <a:ext cx="1009650" cy="1168400"/>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直角三角形 12"/>
          <p:cNvSpPr/>
          <p:nvPr/>
        </p:nvSpPr>
        <p:spPr>
          <a:xfrm flipH="1" flipV="1">
            <a:off x="7788275" y="4843463"/>
            <a:ext cx="1009650" cy="1168400"/>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a:off x="8797925" y="4843463"/>
            <a:ext cx="346075" cy="11684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1965</TotalTime>
  <Words>1557</Words>
  <Application>Microsoft Office PowerPoint</Application>
  <PresentationFormat>全屏显示(4:3)</PresentationFormat>
  <Paragraphs>263</Paragraphs>
  <Slides>22</Slides>
  <Notes>6</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上海园菱机械实业有限公司 上海航菱航空科技发展有限公司</vt:lpstr>
      <vt:lpstr>CONTENTS</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Nicole</dc:creator>
  <cp:lastModifiedBy>REP PC</cp:lastModifiedBy>
  <cp:revision>293</cp:revision>
  <dcterms:created xsi:type="dcterms:W3CDTF">2015-07-23T02:41:25Z</dcterms:created>
  <dcterms:modified xsi:type="dcterms:W3CDTF">2017-03-05T01:52:47Z</dcterms:modified>
</cp:coreProperties>
</file>